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1"/>
  </p:notesMasterIdLst>
  <p:sldIdLst>
    <p:sldId id="256" r:id="rId2"/>
    <p:sldId id="270" r:id="rId3"/>
    <p:sldId id="273" r:id="rId4"/>
    <p:sldId id="275" r:id="rId5"/>
    <p:sldId id="272" r:id="rId6"/>
    <p:sldId id="269" r:id="rId7"/>
    <p:sldId id="259" r:id="rId8"/>
    <p:sldId id="276" r:id="rId9"/>
    <p:sldId id="271" r:id="rId10"/>
    <p:sldId id="296" r:id="rId11"/>
    <p:sldId id="297" r:id="rId12"/>
    <p:sldId id="302" r:id="rId13"/>
    <p:sldId id="284" r:id="rId14"/>
    <p:sldId id="286" r:id="rId15"/>
    <p:sldId id="289" r:id="rId16"/>
    <p:sldId id="372" r:id="rId17"/>
    <p:sldId id="370" r:id="rId18"/>
    <p:sldId id="290" r:id="rId19"/>
    <p:sldId id="291" r:id="rId20"/>
    <p:sldId id="292" r:id="rId21"/>
    <p:sldId id="373" r:id="rId22"/>
    <p:sldId id="294" r:id="rId23"/>
    <p:sldId id="303" r:id="rId24"/>
    <p:sldId id="304" r:id="rId25"/>
    <p:sldId id="308" r:id="rId26"/>
    <p:sldId id="309" r:id="rId27"/>
    <p:sldId id="305" r:id="rId28"/>
    <p:sldId id="306" r:id="rId29"/>
    <p:sldId id="307" r:id="rId30"/>
    <p:sldId id="262" r:id="rId31"/>
    <p:sldId id="263" r:id="rId32"/>
    <p:sldId id="311" r:id="rId33"/>
    <p:sldId id="375" r:id="rId34"/>
    <p:sldId id="376" r:id="rId35"/>
    <p:sldId id="314" r:id="rId36"/>
    <p:sldId id="377" r:id="rId37"/>
    <p:sldId id="323" r:id="rId38"/>
    <p:sldId id="378" r:id="rId39"/>
    <p:sldId id="316" r:id="rId40"/>
    <p:sldId id="379" r:id="rId41"/>
    <p:sldId id="317" r:id="rId42"/>
    <p:sldId id="381" r:id="rId43"/>
    <p:sldId id="382" r:id="rId44"/>
    <p:sldId id="383" r:id="rId45"/>
    <p:sldId id="318" r:id="rId46"/>
    <p:sldId id="320" r:id="rId47"/>
    <p:sldId id="385" r:id="rId48"/>
    <p:sldId id="384" r:id="rId49"/>
    <p:sldId id="324" r:id="rId50"/>
    <p:sldId id="322" r:id="rId51"/>
    <p:sldId id="325" r:id="rId52"/>
    <p:sldId id="386" r:id="rId53"/>
    <p:sldId id="327" r:id="rId54"/>
    <p:sldId id="407" r:id="rId55"/>
    <p:sldId id="328" r:id="rId56"/>
    <p:sldId id="329" r:id="rId57"/>
    <p:sldId id="330" r:id="rId58"/>
    <p:sldId id="408" r:id="rId59"/>
    <p:sldId id="331" r:id="rId60"/>
    <p:sldId id="387" r:id="rId61"/>
    <p:sldId id="332" r:id="rId62"/>
    <p:sldId id="409" r:id="rId63"/>
    <p:sldId id="333" r:id="rId64"/>
    <p:sldId id="388" r:id="rId65"/>
    <p:sldId id="334" r:id="rId66"/>
    <p:sldId id="389" r:id="rId67"/>
    <p:sldId id="335" r:id="rId68"/>
    <p:sldId id="390" r:id="rId69"/>
    <p:sldId id="336" r:id="rId70"/>
    <p:sldId id="337" r:id="rId71"/>
    <p:sldId id="338" r:id="rId72"/>
    <p:sldId id="391" r:id="rId73"/>
    <p:sldId id="339" r:id="rId74"/>
    <p:sldId id="392" r:id="rId75"/>
    <p:sldId id="341" r:id="rId76"/>
    <p:sldId id="393" r:id="rId77"/>
    <p:sldId id="342" r:id="rId78"/>
    <p:sldId id="394" r:id="rId79"/>
    <p:sldId id="343" r:id="rId80"/>
    <p:sldId id="395" r:id="rId81"/>
    <p:sldId id="344" r:id="rId82"/>
    <p:sldId id="345" r:id="rId83"/>
    <p:sldId id="347" r:id="rId84"/>
    <p:sldId id="348" r:id="rId85"/>
    <p:sldId id="349" r:id="rId86"/>
    <p:sldId id="350" r:id="rId87"/>
    <p:sldId id="351" r:id="rId88"/>
    <p:sldId id="396" r:id="rId89"/>
    <p:sldId id="352" r:id="rId90"/>
    <p:sldId id="397" r:id="rId91"/>
    <p:sldId id="353" r:id="rId92"/>
    <p:sldId id="354" r:id="rId93"/>
    <p:sldId id="398" r:id="rId94"/>
    <p:sldId id="355" r:id="rId95"/>
    <p:sldId id="399" r:id="rId96"/>
    <p:sldId id="356" r:id="rId97"/>
    <p:sldId id="358" r:id="rId98"/>
    <p:sldId id="400" r:id="rId99"/>
    <p:sldId id="360" r:id="rId100"/>
    <p:sldId id="359" r:id="rId101"/>
    <p:sldId id="401" r:id="rId102"/>
    <p:sldId id="361" r:id="rId103"/>
    <p:sldId id="402" r:id="rId104"/>
    <p:sldId id="362" r:id="rId105"/>
    <p:sldId id="403" r:id="rId106"/>
    <p:sldId id="363" r:id="rId107"/>
    <p:sldId id="364" r:id="rId108"/>
    <p:sldId id="404" r:id="rId109"/>
    <p:sldId id="365" r:id="rId110"/>
    <p:sldId id="366" r:id="rId111"/>
    <p:sldId id="405" r:id="rId112"/>
    <p:sldId id="267" r:id="rId113"/>
    <p:sldId id="406" r:id="rId114"/>
    <p:sldId id="367" r:id="rId115"/>
    <p:sldId id="368" r:id="rId116"/>
    <p:sldId id="371" r:id="rId117"/>
    <p:sldId id="257" r:id="rId118"/>
    <p:sldId id="312" r:id="rId119"/>
    <p:sldId id="313" r:id="rId1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4579" autoAdjust="0"/>
  </p:normalViewPr>
  <p:slideViewPr>
    <p:cSldViewPr>
      <p:cViewPr varScale="1">
        <p:scale>
          <a:sx n="48" d="100"/>
          <a:sy n="48" d="100"/>
        </p:scale>
        <p:origin x="-68" y="-320"/>
      </p:cViewPr>
      <p:guideLst>
        <p:guide orient="horz" pos="2160"/>
        <p:guide pos="2880"/>
      </p:guideLst>
    </p:cSldViewPr>
  </p:slideViewPr>
  <p:outlineViewPr>
    <p:cViewPr>
      <p:scale>
        <a:sx n="33" d="100"/>
        <a:sy n="33" d="100"/>
      </p:scale>
      <p:origin x="0" y="25092"/>
    </p:cViewPr>
  </p:outlineViewPr>
  <p:notesTextViewPr>
    <p:cViewPr>
      <p:scale>
        <a:sx n="100" d="100"/>
        <a:sy n="100" d="100"/>
      </p:scale>
      <p:origin x="0" y="0"/>
    </p:cViewPr>
  </p:notesTextViewPr>
  <p:sorterViewPr>
    <p:cViewPr>
      <p:scale>
        <a:sx n="100" d="100"/>
        <a:sy n="100" d="100"/>
      </p:scale>
      <p:origin x="0" y="17964"/>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AB1B67-2F0F-4B3A-86E8-C429F64A8FB4}" type="datetimeFigureOut">
              <a:rPr lang="pt-BR" smtClean="0"/>
              <a:pPr/>
              <a:t>24/01/2017</a:t>
            </a:fld>
            <a:endParaRPr lang="pt-B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D0E7E6-A430-4D1E-B5E3-D797CC47FA7D}" type="slidenum">
              <a:rPr lang="pt-BR" smtClean="0"/>
              <a:pPr/>
              <a:t>‹#›</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11D0E7E6-A430-4D1E-B5E3-D797CC47FA7D}" type="slidenum">
              <a:rPr lang="pt-BR" smtClean="0"/>
              <a:pPr/>
              <a:t>91</a:t>
            </a:fld>
            <a:endParaRPr lang="pt-B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11D0E7E6-A430-4D1E-B5E3-D797CC47FA7D}" type="slidenum">
              <a:rPr lang="pt-BR" smtClean="0"/>
              <a:pPr/>
              <a:t>100</a:t>
            </a:fld>
            <a:endParaRPr lang="pt-B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11D0E7E6-A430-4D1E-B5E3-D797CC47FA7D}" type="slidenum">
              <a:rPr lang="pt-BR" smtClean="0"/>
              <a:pPr/>
              <a:t>101</a:t>
            </a:fld>
            <a:endParaRPr lang="pt-B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11D0E7E6-A430-4D1E-B5E3-D797CC47FA7D}" type="slidenum">
              <a:rPr lang="pt-BR" smtClean="0"/>
              <a:pPr/>
              <a:t>102</a:t>
            </a:fld>
            <a:endParaRPr lang="pt-B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11D0E7E6-A430-4D1E-B5E3-D797CC47FA7D}" type="slidenum">
              <a:rPr lang="pt-BR" smtClean="0"/>
              <a:pPr/>
              <a:t>103</a:t>
            </a:fld>
            <a:endParaRPr lang="pt-B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11D0E7E6-A430-4D1E-B5E3-D797CC47FA7D}" type="slidenum">
              <a:rPr lang="pt-BR" smtClean="0"/>
              <a:pPr/>
              <a:t>104</a:t>
            </a:fld>
            <a:endParaRPr lang="pt-B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11D0E7E6-A430-4D1E-B5E3-D797CC47FA7D}" type="slidenum">
              <a:rPr lang="pt-BR" smtClean="0"/>
              <a:pPr/>
              <a:t>105</a:t>
            </a:fld>
            <a:endParaRPr lang="pt-B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11D0E7E6-A430-4D1E-B5E3-D797CC47FA7D}" type="slidenum">
              <a:rPr lang="pt-BR" smtClean="0"/>
              <a:pPr/>
              <a:t>106</a:t>
            </a:fld>
            <a:endParaRPr lang="pt-B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11D0E7E6-A430-4D1E-B5E3-D797CC47FA7D}" type="slidenum">
              <a:rPr lang="pt-BR" smtClean="0"/>
              <a:pPr/>
              <a:t>107</a:t>
            </a:fld>
            <a:endParaRPr lang="pt-B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11D0E7E6-A430-4D1E-B5E3-D797CC47FA7D}" type="slidenum">
              <a:rPr lang="pt-BR" smtClean="0"/>
              <a:pPr/>
              <a:t>108</a:t>
            </a:fld>
            <a:endParaRPr lang="pt-B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11D0E7E6-A430-4D1E-B5E3-D797CC47FA7D}" type="slidenum">
              <a:rPr lang="pt-BR" smtClean="0"/>
              <a:pPr/>
              <a:t>109</a:t>
            </a:fld>
            <a:endParaRPr lang="pt-B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11D0E7E6-A430-4D1E-B5E3-D797CC47FA7D}" type="slidenum">
              <a:rPr lang="pt-BR" smtClean="0"/>
              <a:pPr/>
              <a:t>92</a:t>
            </a:fld>
            <a:endParaRPr lang="pt-B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11D0E7E6-A430-4D1E-B5E3-D797CC47FA7D}" type="slidenum">
              <a:rPr lang="pt-BR" smtClean="0"/>
              <a:pPr/>
              <a:t>110</a:t>
            </a:fld>
            <a:endParaRPr lang="pt-B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11D0E7E6-A430-4D1E-B5E3-D797CC47FA7D}" type="slidenum">
              <a:rPr lang="pt-BR" smtClean="0"/>
              <a:pPr/>
              <a:t>111</a:t>
            </a:fld>
            <a:endParaRPr lang="pt-B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11D0E7E6-A430-4D1E-B5E3-D797CC47FA7D}" type="slidenum">
              <a:rPr lang="pt-BR" smtClean="0"/>
              <a:pPr/>
              <a:t>93</a:t>
            </a:fld>
            <a:endParaRPr lang="pt-B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11D0E7E6-A430-4D1E-B5E3-D797CC47FA7D}" type="slidenum">
              <a:rPr lang="pt-BR" smtClean="0"/>
              <a:pPr/>
              <a:t>94</a:t>
            </a:fld>
            <a:endParaRPr lang="pt-B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11D0E7E6-A430-4D1E-B5E3-D797CC47FA7D}" type="slidenum">
              <a:rPr lang="pt-BR" smtClean="0"/>
              <a:pPr/>
              <a:t>95</a:t>
            </a:fld>
            <a:endParaRPr lang="pt-B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11D0E7E6-A430-4D1E-B5E3-D797CC47FA7D}" type="slidenum">
              <a:rPr lang="pt-BR" smtClean="0"/>
              <a:pPr/>
              <a:t>96</a:t>
            </a:fld>
            <a:endParaRPr lang="pt-B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11D0E7E6-A430-4D1E-B5E3-D797CC47FA7D}" type="slidenum">
              <a:rPr lang="pt-BR" smtClean="0"/>
              <a:pPr/>
              <a:t>97</a:t>
            </a:fld>
            <a:endParaRPr lang="pt-B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11D0E7E6-A430-4D1E-B5E3-D797CC47FA7D}" type="slidenum">
              <a:rPr lang="pt-BR" smtClean="0"/>
              <a:pPr/>
              <a:t>98</a:t>
            </a:fld>
            <a:endParaRPr lang="pt-B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11D0E7E6-A430-4D1E-B5E3-D797CC47FA7D}" type="slidenum">
              <a:rPr lang="pt-BR" smtClean="0"/>
              <a:pPr/>
              <a:t>99</a:t>
            </a:fld>
            <a:endParaRPr lang="pt-B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2400">
                <a:solidFill>
                  <a:schemeClr val="bg1"/>
                </a:solidFill>
                <a:latin typeface="Arial" pitchFamily="34" charset="0"/>
                <a:cs typeface="Arial" pitchFamily="34" charset="0"/>
              </a:defRPr>
            </a:lvl1pPr>
          </a:lstStyle>
          <a:p>
            <a:r>
              <a:rPr lang="en-US" smtClean="0"/>
              <a:t>Click to edit Master title style</a:t>
            </a:r>
            <a:endParaRPr lang="pt-BR"/>
          </a:p>
        </p:txBody>
      </p:sp>
      <p:sp>
        <p:nvSpPr>
          <p:cNvPr id="3" name="Subtitle 2"/>
          <p:cNvSpPr>
            <a:spLocks noGrp="1"/>
          </p:cNvSpPr>
          <p:nvPr>
            <p:ph type="subTitle" idx="1"/>
          </p:nvPr>
        </p:nvSpPr>
        <p:spPr>
          <a:xfrm>
            <a:off x="1371600" y="3886200"/>
            <a:ext cx="6400800" cy="1752600"/>
          </a:xfrm>
        </p:spPr>
        <p:txBody>
          <a:bodyPr/>
          <a:lstStyle>
            <a:lvl1pPr marL="0" indent="0" algn="ctr">
              <a:buNone/>
              <a:defRPr sz="24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pt-BR"/>
          </a:p>
        </p:txBody>
      </p:sp>
      <p:sp>
        <p:nvSpPr>
          <p:cNvPr id="4" name="Date Placeholder 3"/>
          <p:cNvSpPr>
            <a:spLocks noGrp="1"/>
          </p:cNvSpPr>
          <p:nvPr>
            <p:ph type="dt" sz="half" idx="10"/>
          </p:nvPr>
        </p:nvSpPr>
        <p:spPr/>
        <p:txBody>
          <a:bodyPr/>
          <a:lstStyle>
            <a:lvl1pPr>
              <a:defRPr sz="2400">
                <a:solidFill>
                  <a:schemeClr val="bg1"/>
                </a:solidFill>
                <a:latin typeface="Arial" pitchFamily="34" charset="0"/>
                <a:cs typeface="Arial" pitchFamily="34" charset="0"/>
              </a:defRPr>
            </a:lvl1pPr>
          </a:lstStyle>
          <a:p>
            <a:fld id="{56E4E963-5721-4B74-98E3-475B7370E7EF}" type="datetime1">
              <a:rPr lang="pt-BR" smtClean="0"/>
              <a:pPr/>
              <a:t>24/01/2017</a:t>
            </a:fld>
            <a:endParaRPr lang="pt-BR"/>
          </a:p>
        </p:txBody>
      </p:sp>
      <p:sp>
        <p:nvSpPr>
          <p:cNvPr id="5" name="Footer Placeholder 4"/>
          <p:cNvSpPr>
            <a:spLocks noGrp="1"/>
          </p:cNvSpPr>
          <p:nvPr>
            <p:ph type="ftr" sz="quarter" idx="11"/>
          </p:nvPr>
        </p:nvSpPr>
        <p:spPr/>
        <p:txBody>
          <a:bodyPr/>
          <a:lstStyle>
            <a:lvl1pPr>
              <a:defRPr sz="2400">
                <a:solidFill>
                  <a:schemeClr val="bg1"/>
                </a:solidFill>
                <a:latin typeface="Arial" pitchFamily="34" charset="0"/>
                <a:cs typeface="Arial" pitchFamily="34" charset="0"/>
              </a:defRPr>
            </a:lvl1pPr>
          </a:lstStyle>
          <a:p>
            <a:endParaRPr lang="pt-BR"/>
          </a:p>
        </p:txBody>
      </p:sp>
      <p:sp>
        <p:nvSpPr>
          <p:cNvPr id="6" name="Slide Number Placeholder 5"/>
          <p:cNvSpPr>
            <a:spLocks noGrp="1"/>
          </p:cNvSpPr>
          <p:nvPr>
            <p:ph type="sldNum" sz="quarter" idx="12"/>
          </p:nvPr>
        </p:nvSpPr>
        <p:spPr/>
        <p:txBody>
          <a:bodyPr/>
          <a:lstStyle>
            <a:lvl1pPr>
              <a:defRPr sz="2400">
                <a:solidFill>
                  <a:schemeClr val="bg1"/>
                </a:solidFill>
                <a:latin typeface="Arial" pitchFamily="34" charset="0"/>
                <a:cs typeface="Arial" pitchFamily="34" charset="0"/>
              </a:defRPr>
            </a:lvl1pPr>
          </a:lstStyle>
          <a:p>
            <a:fld id="{64B2D999-5781-44F1-80D2-850D510B5CAB}" type="slidenum">
              <a:rPr lang="pt-BR" smtClean="0"/>
              <a:pPr/>
              <a:t>‹#›</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p>
            <a:fld id="{10742411-743E-4E51-BEC3-38ABD4D8AF9E}" type="datetime1">
              <a:rPr lang="pt-BR" smtClean="0"/>
              <a:pPr/>
              <a:t>24/01/2017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4B2D999-5781-44F1-80D2-850D510B5CAB}" type="slidenum">
              <a:rPr lang="pt-BR" smtClean="0"/>
              <a:pPr/>
              <a:t>‹#›</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pt-B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p>
            <a:fld id="{8114ACA2-F03E-4530-8A51-4955166266D1}" type="datetime1">
              <a:rPr lang="pt-BR" smtClean="0"/>
              <a:pPr/>
              <a:t>24/01/2017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4B2D999-5781-44F1-80D2-850D510B5CAB}" type="slidenum">
              <a:rPr lang="pt-BR" smtClean="0"/>
              <a:pPr/>
              <a:t>‹#›</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p>
            <a:fld id="{AB8983B3-F4F5-45B5-A9C2-35DED8D8BB78}" type="datetime1">
              <a:rPr lang="pt-BR" smtClean="0"/>
              <a:pPr/>
              <a:t>24/01/2017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4B2D999-5781-44F1-80D2-850D510B5CAB}" type="slidenum">
              <a:rPr lang="pt-BR" smtClean="0"/>
              <a:pPr/>
              <a:t>‹#›</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pt-B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8EFAD5-98EC-419B-B481-BA4147E22B57}" type="datetime1">
              <a:rPr lang="pt-BR" smtClean="0"/>
              <a:pPr/>
              <a:t>24/01/2017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4B2D999-5781-44F1-80D2-850D510B5CAB}" type="slidenum">
              <a:rPr lang="pt-BR" smtClean="0"/>
              <a:pPr/>
              <a:t>‹#›</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Date Placeholder 4"/>
          <p:cNvSpPr>
            <a:spLocks noGrp="1"/>
          </p:cNvSpPr>
          <p:nvPr>
            <p:ph type="dt" sz="half" idx="10"/>
          </p:nvPr>
        </p:nvSpPr>
        <p:spPr/>
        <p:txBody>
          <a:bodyPr/>
          <a:lstStyle/>
          <a:p>
            <a:fld id="{1035DC31-C5AF-4BBA-B818-597CEBD68A79}" type="datetime1">
              <a:rPr lang="pt-BR" smtClean="0"/>
              <a:pPr/>
              <a:t>24/01/2017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64B2D999-5781-44F1-80D2-850D510B5CAB}" type="slidenum">
              <a:rPr lang="pt-BR" smtClean="0"/>
              <a:pPr/>
              <a:t>‹#›</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pt-B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7" name="Date Placeholder 6"/>
          <p:cNvSpPr>
            <a:spLocks noGrp="1"/>
          </p:cNvSpPr>
          <p:nvPr>
            <p:ph type="dt" sz="half" idx="10"/>
          </p:nvPr>
        </p:nvSpPr>
        <p:spPr/>
        <p:txBody>
          <a:bodyPr/>
          <a:lstStyle/>
          <a:p>
            <a:fld id="{31460EF0-DDDD-40E2-AB5B-814BFA7AC128}" type="datetime1">
              <a:rPr lang="pt-BR" smtClean="0"/>
              <a:pPr/>
              <a:t>24/01/2017</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64B2D999-5781-44F1-80D2-850D510B5CAB}" type="slidenum">
              <a:rPr lang="pt-BR" smtClean="0"/>
              <a:pPr/>
              <a:t>‹#›</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Date Placeholder 2"/>
          <p:cNvSpPr>
            <a:spLocks noGrp="1"/>
          </p:cNvSpPr>
          <p:nvPr>
            <p:ph type="dt" sz="half" idx="10"/>
          </p:nvPr>
        </p:nvSpPr>
        <p:spPr/>
        <p:txBody>
          <a:bodyPr/>
          <a:lstStyle/>
          <a:p>
            <a:fld id="{E256FAE8-AB1C-46DE-B161-4431D71E0AEE}" type="datetime1">
              <a:rPr lang="pt-BR" smtClean="0"/>
              <a:pPr/>
              <a:t>24/01/2017</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64B2D999-5781-44F1-80D2-850D510B5CAB}" type="slidenum">
              <a:rPr lang="pt-BR" smtClean="0"/>
              <a:pPr/>
              <a:t>‹#›</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DE7F37-AF8C-4BA0-956E-60FBB29F1AB9}" type="datetime1">
              <a:rPr lang="pt-BR" smtClean="0"/>
              <a:pPr/>
              <a:t>24/01/2017</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64B2D999-5781-44F1-80D2-850D510B5CAB}" type="slidenum">
              <a:rPr lang="pt-BR" smtClean="0"/>
              <a:pPr/>
              <a:t>‹#›</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pt-B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3FBB59-0112-4B9B-A0D0-2422C9E65855}" type="datetime1">
              <a:rPr lang="pt-BR" smtClean="0"/>
              <a:pPr/>
              <a:t>24/01/2017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64B2D999-5781-44F1-80D2-850D510B5CAB}" type="slidenum">
              <a:rPr lang="pt-BR" smtClean="0"/>
              <a:pPr/>
              <a:t>‹#›</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pt-B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84CE2A-B941-4CB8-B9EA-98592EA583C8}" type="datetime1">
              <a:rPr lang="pt-BR" smtClean="0"/>
              <a:pPr/>
              <a:t>24/01/2017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64B2D999-5781-44F1-80D2-850D510B5CAB}" type="slidenum">
              <a:rPr lang="pt-BR" smtClean="0"/>
              <a:pPr/>
              <a:t>‹#›</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pt-B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2400" b="1">
                <a:solidFill>
                  <a:schemeClr val="bg1"/>
                </a:solidFill>
                <a:latin typeface="Arial" pitchFamily="34" charset="0"/>
                <a:cs typeface="Arial" pitchFamily="34" charset="0"/>
              </a:defRPr>
            </a:lvl1pPr>
          </a:lstStyle>
          <a:p>
            <a:fld id="{8DB74D96-C2B3-42E2-8633-5FBFE202AA90}" type="datetime1">
              <a:rPr lang="pt-BR" smtClean="0"/>
              <a:pPr/>
              <a:t>24/01/2017</a:t>
            </a:fld>
            <a:endParaRPr lang="pt-B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2400" b="1">
                <a:solidFill>
                  <a:schemeClr val="bg1"/>
                </a:solidFill>
                <a:latin typeface="Arial" pitchFamily="34" charset="0"/>
                <a:cs typeface="Arial" pitchFamily="34" charset="0"/>
              </a:defRPr>
            </a:lvl1pPr>
          </a:lstStyle>
          <a:p>
            <a:endParaRPr lang="pt-B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b="1">
                <a:solidFill>
                  <a:schemeClr val="bg1"/>
                </a:solidFill>
                <a:latin typeface="Arial" pitchFamily="34" charset="0"/>
                <a:cs typeface="Arial" pitchFamily="34" charset="0"/>
              </a:defRPr>
            </a:lvl1pPr>
          </a:lstStyle>
          <a:p>
            <a:fld id="{64B2D999-5781-44F1-80D2-850D510B5CAB}" type="slidenum">
              <a:rPr lang="pt-BR" smtClean="0"/>
              <a:pPr/>
              <a:t>‹#›</a:t>
            </a:fld>
            <a:endParaRPr lang="pt-B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2400" b="1"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b="1"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b="1"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b="1"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400" b="1"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400" b="1"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5" Type="http://schemas.openxmlformats.org/officeDocument/2006/relationships/image" Target="../media/image54.gif"/><Relationship Id="rId4" Type="http://schemas.openxmlformats.org/officeDocument/2006/relationships/image" Target="../media/image53.jpeg"/></Relationships>
</file>

<file path=ppt/slides/_rels/slide1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57.jpeg"/><Relationship Id="rId4" Type="http://schemas.openxmlformats.org/officeDocument/2006/relationships/image" Target="../media/image56.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579240"/>
            <a:ext cx="7772400" cy="1470025"/>
          </a:xfrm>
        </p:spPr>
        <p:txBody>
          <a:bodyPr>
            <a:noAutofit/>
          </a:bodyPr>
          <a:lstStyle/>
          <a:p>
            <a:r>
              <a:rPr lang="pt-BR" sz="4800" dirty="0" smtClean="0">
                <a:effectLst>
                  <a:outerShdw blurRad="38100" dist="38100" dir="2700000" algn="tl">
                    <a:srgbClr val="000000">
                      <a:alpha val="43137"/>
                    </a:srgbClr>
                  </a:outerShdw>
                </a:effectLst>
                <a:latin typeface="Arial Black" pitchFamily="34" charset="0"/>
              </a:rPr>
              <a:t>AS DIFERENÇAS ENTRE AS MULHERES E OS HOMENS</a:t>
            </a:r>
            <a:endParaRPr lang="pt-BR" sz="4800" dirty="0">
              <a:effectLst>
                <a:outerShdw blurRad="38100" dist="38100" dir="2700000" algn="tl">
                  <a:srgbClr val="000000">
                    <a:alpha val="43137"/>
                  </a:srgbClr>
                </a:outerShdw>
              </a:effectLst>
              <a:latin typeface="Arial Black" pitchFamily="34" charset="0"/>
            </a:endParaRPr>
          </a:p>
        </p:txBody>
      </p:sp>
      <p:sp>
        <p:nvSpPr>
          <p:cNvPr id="3" name="Subtitle 2"/>
          <p:cNvSpPr>
            <a:spLocks noGrp="1"/>
          </p:cNvSpPr>
          <p:nvPr>
            <p:ph type="subTitle" idx="1"/>
          </p:nvPr>
        </p:nvSpPr>
        <p:spPr>
          <a:xfrm>
            <a:off x="1371600" y="4556720"/>
            <a:ext cx="6400800" cy="1752600"/>
          </a:xfrm>
        </p:spPr>
        <p:txBody>
          <a:bodyPr/>
          <a:lstStyle/>
          <a:p>
            <a:r>
              <a:rPr lang="pt-BR" dirty="0" smtClean="0">
                <a:effectLst>
                  <a:outerShdw blurRad="38100" dist="38100" dir="2700000" algn="tl">
                    <a:srgbClr val="000000">
                      <a:alpha val="43137"/>
                    </a:srgbClr>
                  </a:outerShdw>
                </a:effectLst>
              </a:rPr>
              <a:t>Aprendendo o porquê, quais são e como lidar com as diferenças.</a:t>
            </a:r>
            <a:endParaRPr lang="pt-BR"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64B2D999-5781-44F1-80D2-850D510B5CAB}" type="slidenum">
              <a:rPr lang="pt-BR" smtClean="0"/>
              <a:pPr/>
              <a:t>1</a:t>
            </a:fld>
            <a:endParaRPr lang="pt-B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noProof="0" dirty="0" smtClean="0"/>
              <a:t>AS DIFERENEAS FISICAS DO CÉREBRO</a:t>
            </a:r>
            <a:endParaRPr lang="pt-BR" noProof="0" dirty="0"/>
          </a:p>
        </p:txBody>
      </p:sp>
      <p:sp>
        <p:nvSpPr>
          <p:cNvPr id="3" name="Content Placeholder 2"/>
          <p:cNvSpPr>
            <a:spLocks noGrp="1"/>
          </p:cNvSpPr>
          <p:nvPr>
            <p:ph idx="1"/>
          </p:nvPr>
        </p:nvSpPr>
        <p:spPr>
          <a:xfrm>
            <a:off x="251520" y="1196752"/>
            <a:ext cx="8640960" cy="4525963"/>
          </a:xfrm>
        </p:spPr>
        <p:txBody>
          <a:bodyPr>
            <a:noAutofit/>
          </a:bodyPr>
          <a:lstStyle/>
          <a:p>
            <a:pPr marL="0" indent="0">
              <a:buNone/>
            </a:pPr>
            <a:r>
              <a:rPr lang="pt-BR" dirty="0" smtClean="0"/>
              <a:t>O CÓRTEX CEREBRAL corresponde à camada mais externa do cérebro dos vertebrados, sendo rico em neurônios e o local do processamento neuronal mais sofisticado e distinto. </a:t>
            </a:r>
          </a:p>
          <a:p>
            <a:pPr marL="0" indent="0">
              <a:buNone/>
            </a:pPr>
            <a:endParaRPr lang="pt-BR" noProof="0" dirty="0"/>
          </a:p>
        </p:txBody>
      </p:sp>
      <p:pic>
        <p:nvPicPr>
          <p:cNvPr id="4" name="Picture 3" descr="Brain Sex 02.jpg"/>
          <p:cNvPicPr>
            <a:picLocks noChangeAspect="1"/>
          </p:cNvPicPr>
          <p:nvPr/>
        </p:nvPicPr>
        <p:blipFill>
          <a:blip r:embed="rId2" cstate="print"/>
          <a:stretch>
            <a:fillRect/>
          </a:stretch>
        </p:blipFill>
        <p:spPr>
          <a:xfrm>
            <a:off x="1115616" y="3327245"/>
            <a:ext cx="3168352" cy="3054083"/>
          </a:xfrm>
          <a:prstGeom prst="rect">
            <a:avLst/>
          </a:prstGeom>
        </p:spPr>
      </p:pic>
      <p:pic>
        <p:nvPicPr>
          <p:cNvPr id="36866" name="Picture 2" descr="Brainmaps-macaque-hippocampus.jpg"/>
          <p:cNvPicPr>
            <a:picLocks noChangeAspect="1" noChangeArrowheads="1"/>
          </p:cNvPicPr>
          <p:nvPr/>
        </p:nvPicPr>
        <p:blipFill>
          <a:blip r:embed="rId3" cstate="print"/>
          <a:srcRect/>
          <a:stretch>
            <a:fillRect/>
          </a:stretch>
        </p:blipFill>
        <p:spPr bwMode="auto">
          <a:xfrm>
            <a:off x="4499991" y="3327246"/>
            <a:ext cx="3746609" cy="2952328"/>
          </a:xfrm>
          <a:prstGeom prst="rect">
            <a:avLst/>
          </a:prstGeom>
          <a:noFill/>
        </p:spPr>
      </p:pic>
      <p:sp>
        <p:nvSpPr>
          <p:cNvPr id="6" name="Oval 5"/>
          <p:cNvSpPr/>
          <p:nvPr/>
        </p:nvSpPr>
        <p:spPr>
          <a:xfrm>
            <a:off x="1115616" y="3399254"/>
            <a:ext cx="864096" cy="36004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TextBox 6"/>
          <p:cNvSpPr txBox="1"/>
          <p:nvPr/>
        </p:nvSpPr>
        <p:spPr>
          <a:xfrm>
            <a:off x="4427984" y="4191342"/>
            <a:ext cx="2160240" cy="646331"/>
          </a:xfrm>
          <a:prstGeom prst="rect">
            <a:avLst/>
          </a:prstGeom>
          <a:noFill/>
        </p:spPr>
        <p:txBody>
          <a:bodyPr wrap="square" rtlCol="0">
            <a:spAutoFit/>
          </a:bodyPr>
          <a:lstStyle/>
          <a:p>
            <a:pPr algn="ctr"/>
            <a:r>
              <a:rPr lang="pt-BR" b="1" dirty="0" smtClean="0">
                <a:latin typeface="Arial Black" pitchFamily="34" charset="0"/>
                <a:cs typeface="Arial" pitchFamily="34" charset="0"/>
              </a:rPr>
              <a:t>CÓRTEX CEREBRAL</a:t>
            </a:r>
            <a:endParaRPr lang="pt-BR" b="1" dirty="0">
              <a:latin typeface="Arial Black" pitchFamily="34" charset="0"/>
              <a:cs typeface="Arial" pitchFamily="34" charset="0"/>
            </a:endParaRPr>
          </a:p>
        </p:txBody>
      </p:sp>
      <p:cxnSp>
        <p:nvCxnSpPr>
          <p:cNvPr id="9" name="Straight Arrow Connector 8"/>
          <p:cNvCxnSpPr/>
          <p:nvPr/>
        </p:nvCxnSpPr>
        <p:spPr>
          <a:xfrm>
            <a:off x="6156176" y="4479374"/>
            <a:ext cx="504056" cy="72008"/>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fld id="{64B2D999-5781-44F1-80D2-850D510B5CAB}" type="slidenum">
              <a:rPr lang="pt-BR" smtClean="0"/>
              <a:pPr/>
              <a:t>10</a:t>
            </a:fld>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8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4"/>
            </a:pPr>
            <a:r>
              <a:rPr lang="pt-BR" dirty="0" smtClean="0"/>
              <a:t>Diferenças em Nossa Percepção de Papeis Profissionais.</a:t>
            </a:r>
          </a:p>
          <a:p>
            <a:pPr marL="457200" indent="-457200">
              <a:buAutoNum type="arabicPeriod" startAt="4"/>
            </a:pPr>
            <a:endParaRPr lang="pt-BR" sz="1400" dirty="0" smtClean="0"/>
          </a:p>
          <a:p>
            <a:pPr marL="0" indent="0">
              <a:buNone/>
              <a:tabLst>
                <a:tab pos="365125" algn="l"/>
              </a:tabLst>
            </a:pPr>
            <a:r>
              <a:rPr lang="pt-BR" dirty="0" smtClean="0"/>
              <a:t>Mulheres ligam valores diferentes a aspectos diferentes de vida; as mulheres </a:t>
            </a:r>
            <a:r>
              <a:rPr lang="pt-BR" dirty="0" smtClean="0"/>
              <a:t>deram </a:t>
            </a:r>
            <a:r>
              <a:rPr lang="pt-BR" dirty="0" smtClean="0"/>
              <a:t>mais sua ênfase no estético, social, e religioso; o mundo dos homens é teórico (interesse na perseguição intelectual da verdade), econômico (interesse em coisas uteis, praticas), e político (interesse em poder ou influencia em cima de pessoas). </a:t>
            </a:r>
          </a:p>
        </p:txBody>
      </p:sp>
      <p:sp>
        <p:nvSpPr>
          <p:cNvPr id="4" name="Slide Number Placeholder 3"/>
          <p:cNvSpPr>
            <a:spLocks noGrp="1"/>
          </p:cNvSpPr>
          <p:nvPr>
            <p:ph type="sldNum" sz="quarter" idx="12"/>
          </p:nvPr>
        </p:nvSpPr>
        <p:spPr/>
        <p:txBody>
          <a:bodyPr/>
          <a:lstStyle/>
          <a:p>
            <a:fld id="{64B2D999-5781-44F1-80D2-850D510B5CAB}" type="slidenum">
              <a:rPr lang="pt-BR" smtClean="0"/>
              <a:pPr/>
              <a:t>100</a:t>
            </a:fld>
            <a:endParaRPr lang="pt-BR"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4"/>
            </a:pPr>
            <a:r>
              <a:rPr lang="pt-BR" dirty="0" smtClean="0"/>
              <a:t>Diferenças em Nossa Percepção de Papeis Profissionais.</a:t>
            </a:r>
          </a:p>
          <a:p>
            <a:pPr marL="457200" indent="-457200">
              <a:buAutoNum type="arabicPeriod" startAt="4"/>
            </a:pPr>
            <a:endParaRPr lang="pt-BR" sz="1400" dirty="0" smtClean="0"/>
          </a:p>
          <a:p>
            <a:pPr marL="0" indent="0">
              <a:buNone/>
              <a:tabLst>
                <a:tab pos="365125" algn="l"/>
              </a:tabLst>
            </a:pPr>
            <a:r>
              <a:rPr lang="pt-BR" dirty="0" smtClean="0"/>
              <a:t>Os homens não podem entender porque uma colega deveria estar chateada. O grande engano dos homens está em presumir que, quando uma mulher chora, ela está no mesmo estado emocional que reduziria  os homens as lagrimas. De fato, a mulher </a:t>
            </a:r>
            <a:r>
              <a:rPr lang="pt-BR" dirty="0" smtClean="0"/>
              <a:t>chora </a:t>
            </a:r>
            <a:r>
              <a:rPr lang="pt-BR" dirty="0" smtClean="0"/>
              <a:t>mais rápido do que o homem, que não vai 'intrigar' para o emocional ate compelido através de circunstancias extraordinárias.</a:t>
            </a:r>
          </a:p>
        </p:txBody>
      </p:sp>
      <p:sp>
        <p:nvSpPr>
          <p:cNvPr id="4" name="Slide Number Placeholder 3"/>
          <p:cNvSpPr>
            <a:spLocks noGrp="1"/>
          </p:cNvSpPr>
          <p:nvPr>
            <p:ph type="sldNum" sz="quarter" idx="12"/>
          </p:nvPr>
        </p:nvSpPr>
        <p:spPr/>
        <p:txBody>
          <a:bodyPr/>
          <a:lstStyle/>
          <a:p>
            <a:fld id="{64B2D999-5781-44F1-80D2-850D510B5CAB}" type="slidenum">
              <a:rPr lang="pt-BR" smtClean="0"/>
              <a:pPr/>
              <a:t>101</a:t>
            </a:fld>
            <a:endParaRPr lang="pt-BR"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4"/>
            </a:pPr>
            <a:r>
              <a:rPr lang="pt-BR" dirty="0" smtClean="0"/>
              <a:t>Diferenças em Nossa Percepção de Papeis Profissionais.</a:t>
            </a:r>
          </a:p>
          <a:p>
            <a:pPr marL="457200" indent="-457200">
              <a:buAutoNum type="arabicPeriod" startAt="4"/>
            </a:pPr>
            <a:endParaRPr lang="pt-BR" sz="1400" dirty="0" smtClean="0"/>
          </a:p>
          <a:p>
            <a:pPr marL="0" indent="0">
              <a:buNone/>
              <a:tabLst>
                <a:tab pos="365125" algn="l"/>
              </a:tabLst>
            </a:pPr>
            <a:r>
              <a:rPr lang="pt-BR" dirty="0" smtClean="0"/>
              <a:t>Assim quando uma mulher estoura em lagrimas em cima de um assunto pequeno, um homem presume que ela entendeu mal isto como um assunto maior - ou o juízo dela é instável, ou ela tem as coisas 'fora de proporção'. Mas uma mulher será ferida mais que um homem por uma critica pessoal, porque para ela a divisão não é tão clara como o que os homens fazem entre o seu funcionamento e as suas vidas pessoais. </a:t>
            </a:r>
          </a:p>
        </p:txBody>
      </p:sp>
      <p:sp>
        <p:nvSpPr>
          <p:cNvPr id="4" name="Slide Number Placeholder 3"/>
          <p:cNvSpPr>
            <a:spLocks noGrp="1"/>
          </p:cNvSpPr>
          <p:nvPr>
            <p:ph type="sldNum" sz="quarter" idx="12"/>
          </p:nvPr>
        </p:nvSpPr>
        <p:spPr/>
        <p:txBody>
          <a:bodyPr/>
          <a:lstStyle/>
          <a:p>
            <a:fld id="{64B2D999-5781-44F1-80D2-850D510B5CAB}" type="slidenum">
              <a:rPr lang="pt-BR" smtClean="0"/>
              <a:pPr/>
              <a:t>102</a:t>
            </a:fld>
            <a:endParaRPr lang="pt-BR"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4"/>
            </a:pPr>
            <a:r>
              <a:rPr lang="pt-BR" dirty="0" smtClean="0"/>
              <a:t>Diferenças em Nossa Percepção de Papeis Profissionais.</a:t>
            </a:r>
          </a:p>
          <a:p>
            <a:pPr marL="457200" indent="-457200">
              <a:buAutoNum type="arabicPeriod" startAt="4"/>
            </a:pPr>
            <a:endParaRPr lang="pt-BR" sz="1400" dirty="0" smtClean="0"/>
          </a:p>
          <a:p>
            <a:pPr marL="0" indent="0">
              <a:buNone/>
              <a:tabLst>
                <a:tab pos="365125" algn="l"/>
              </a:tabLst>
            </a:pPr>
            <a:r>
              <a:rPr lang="pt-BR" dirty="0" smtClean="0"/>
              <a:t>Esta característica prejudica as mulheres em duas maneiras; </a:t>
            </a:r>
            <a:r>
              <a:rPr lang="pt-BR" u="sng" dirty="0" smtClean="0"/>
              <a:t>primeiro</a:t>
            </a:r>
            <a:r>
              <a:rPr lang="pt-BR" dirty="0" smtClean="0"/>
              <a:t>, porque não é satisfeita frequentemente a necessidade de aprovação no serviço, e em </a:t>
            </a:r>
            <a:r>
              <a:rPr lang="pt-BR" u="sng" dirty="0" smtClean="0"/>
              <a:t>segundo</a:t>
            </a:r>
            <a:r>
              <a:rPr lang="pt-BR" dirty="0" smtClean="0"/>
              <a:t> lugar porque louvor, entretanto raro, e mais barato que pagamento igual. </a:t>
            </a:r>
          </a:p>
        </p:txBody>
      </p:sp>
      <p:sp>
        <p:nvSpPr>
          <p:cNvPr id="4" name="Slide Number Placeholder 3"/>
          <p:cNvSpPr>
            <a:spLocks noGrp="1"/>
          </p:cNvSpPr>
          <p:nvPr>
            <p:ph type="sldNum" sz="quarter" idx="12"/>
          </p:nvPr>
        </p:nvSpPr>
        <p:spPr/>
        <p:txBody>
          <a:bodyPr/>
          <a:lstStyle/>
          <a:p>
            <a:fld id="{64B2D999-5781-44F1-80D2-850D510B5CAB}" type="slidenum">
              <a:rPr lang="pt-BR" smtClean="0"/>
              <a:pPr/>
              <a:t>103</a:t>
            </a:fld>
            <a:endParaRPr lang="pt-BR"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4"/>
            </a:pPr>
            <a:r>
              <a:rPr lang="pt-BR" dirty="0" smtClean="0"/>
              <a:t>Diferenças em Nossa Percepção de Papeis Profissionais.</a:t>
            </a:r>
          </a:p>
          <a:p>
            <a:pPr marL="457200" indent="-457200">
              <a:buAutoNum type="arabicPeriod" startAt="4"/>
            </a:pPr>
            <a:endParaRPr lang="pt-BR" sz="1400" dirty="0" smtClean="0"/>
          </a:p>
          <a:p>
            <a:pPr marL="0" indent="0">
              <a:buNone/>
              <a:tabLst>
                <a:tab pos="365125" algn="l"/>
              </a:tabLst>
            </a:pPr>
            <a:r>
              <a:rPr lang="pt-BR" dirty="0" smtClean="0"/>
              <a:t>Homens vem para área de trabalho com uma aceitação de um conjunto de regras arbitrarias, e uma experiência de funcionamento coletivamente com pessoas que eles talvez não gostam, mas que são uteis a eles. Mulheres formam grupos. Homens formam equipes. </a:t>
            </a:r>
          </a:p>
          <a:p>
            <a:pPr marL="0" indent="0">
              <a:buNone/>
              <a:tabLst>
                <a:tab pos="365125" algn="l"/>
              </a:tabLst>
            </a:pPr>
            <a:endParaRPr lang="pt-BR" sz="1400" dirty="0" smtClean="0"/>
          </a:p>
          <a:p>
            <a:pPr marL="0" indent="0">
              <a:buNone/>
              <a:tabLst>
                <a:tab pos="365125" algn="l"/>
              </a:tabLst>
            </a:pPr>
            <a:r>
              <a:rPr lang="pt-BR" dirty="0" smtClean="0"/>
              <a:t>Relações são mais fáceis para homens formar no trabalho; provavelmente porque eles não são relações genuínas de sentimento, mas relações de função. </a:t>
            </a:r>
          </a:p>
        </p:txBody>
      </p:sp>
      <p:sp>
        <p:nvSpPr>
          <p:cNvPr id="4" name="Slide Number Placeholder 3"/>
          <p:cNvSpPr>
            <a:spLocks noGrp="1"/>
          </p:cNvSpPr>
          <p:nvPr>
            <p:ph type="sldNum" sz="quarter" idx="12"/>
          </p:nvPr>
        </p:nvSpPr>
        <p:spPr/>
        <p:txBody>
          <a:bodyPr/>
          <a:lstStyle/>
          <a:p>
            <a:fld id="{64B2D999-5781-44F1-80D2-850D510B5CAB}" type="slidenum">
              <a:rPr lang="pt-BR" smtClean="0"/>
              <a:pPr/>
              <a:t>104</a:t>
            </a:fld>
            <a:endParaRPr lang="pt-BR"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4"/>
            </a:pPr>
            <a:r>
              <a:rPr lang="pt-BR" dirty="0" smtClean="0"/>
              <a:t>Diferenças em Nossa Percepção de Papeis Profissionais.</a:t>
            </a:r>
          </a:p>
          <a:p>
            <a:pPr marL="457200" indent="-457200">
              <a:buAutoNum type="arabicPeriod" startAt="4"/>
            </a:pPr>
            <a:endParaRPr lang="pt-BR" sz="1400" dirty="0" smtClean="0"/>
          </a:p>
          <a:p>
            <a:pPr marL="0" indent="0">
              <a:buNone/>
              <a:tabLst>
                <a:tab pos="365125" algn="l"/>
              </a:tabLst>
            </a:pPr>
            <a:r>
              <a:rPr lang="pt-BR" dirty="0" smtClean="0"/>
              <a:t>Os homens e mulheres não riem das mesmas coisas, e eles ficam chateados através de coisas diferentes. </a:t>
            </a:r>
          </a:p>
          <a:p>
            <a:pPr marL="0" indent="0">
              <a:buNone/>
              <a:tabLst>
                <a:tab pos="365125" algn="l"/>
              </a:tabLst>
            </a:pPr>
            <a:endParaRPr lang="pt-BR" dirty="0" smtClean="0"/>
          </a:p>
          <a:p>
            <a:pPr marL="0" indent="0">
              <a:buNone/>
              <a:tabLst>
                <a:tab pos="365125" algn="l"/>
              </a:tabLst>
            </a:pPr>
            <a:r>
              <a:rPr lang="pt-BR" dirty="0" smtClean="0"/>
              <a:t>Homens jovens são relutantes em participar de esporte misto – porque o nível de competitividade cai quando são incluídas as meninas. Mantendo um alto nível competitivo é uma necessidade básica dos homens. Mas as mulheres, dadas a escolha, 'preferem compartilhar em lugar de pegar, alisar em lugar de confrontar'.</a:t>
            </a:r>
          </a:p>
        </p:txBody>
      </p:sp>
      <p:sp>
        <p:nvSpPr>
          <p:cNvPr id="4" name="Slide Number Placeholder 3"/>
          <p:cNvSpPr>
            <a:spLocks noGrp="1"/>
          </p:cNvSpPr>
          <p:nvPr>
            <p:ph type="sldNum" sz="quarter" idx="12"/>
          </p:nvPr>
        </p:nvSpPr>
        <p:spPr/>
        <p:txBody>
          <a:bodyPr/>
          <a:lstStyle/>
          <a:p>
            <a:fld id="{64B2D999-5781-44F1-80D2-850D510B5CAB}" type="slidenum">
              <a:rPr lang="pt-BR" smtClean="0"/>
              <a:pPr/>
              <a:t>105</a:t>
            </a:fld>
            <a:endParaRPr lang="pt-BR"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4"/>
            </a:pPr>
            <a:r>
              <a:rPr lang="pt-BR" dirty="0" smtClean="0"/>
              <a:t>Diferenças em Nossa Percepção de Papeis Profissionais.</a:t>
            </a:r>
          </a:p>
          <a:p>
            <a:pPr marL="457200" indent="-457200">
              <a:buAutoNum type="arabicPeriod" startAt="4"/>
            </a:pPr>
            <a:endParaRPr lang="pt-BR" sz="1400" dirty="0" smtClean="0"/>
          </a:p>
          <a:p>
            <a:pPr marL="0" indent="0">
              <a:buNone/>
              <a:tabLst>
                <a:tab pos="365125" algn="l"/>
              </a:tabLst>
            </a:pPr>
            <a:r>
              <a:rPr lang="pt-BR" dirty="0" smtClean="0"/>
              <a:t>Os homens e mulheres não estão jogando o mesmo jogo no trabalho. Eles têm atitudes diferentes as regras, as equipes, e o objetivo. </a:t>
            </a:r>
          </a:p>
          <a:p>
            <a:pPr marL="0" indent="0">
              <a:buNone/>
              <a:tabLst>
                <a:tab pos="365125" algn="l"/>
              </a:tabLst>
            </a:pPr>
            <a:endParaRPr lang="pt-BR" dirty="0" smtClean="0"/>
          </a:p>
        </p:txBody>
      </p:sp>
      <p:sp>
        <p:nvSpPr>
          <p:cNvPr id="4" name="Slide Number Placeholder 3"/>
          <p:cNvSpPr>
            <a:spLocks noGrp="1"/>
          </p:cNvSpPr>
          <p:nvPr>
            <p:ph type="sldNum" sz="quarter" idx="12"/>
          </p:nvPr>
        </p:nvSpPr>
        <p:spPr/>
        <p:txBody>
          <a:bodyPr/>
          <a:lstStyle/>
          <a:p>
            <a:fld id="{64B2D999-5781-44F1-80D2-850D510B5CAB}" type="slidenum">
              <a:rPr lang="pt-BR" smtClean="0"/>
              <a:pPr/>
              <a:t>106</a:t>
            </a:fld>
            <a:endParaRPr lang="pt-BR"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4"/>
            </a:pPr>
            <a:r>
              <a:rPr lang="pt-BR" dirty="0" smtClean="0"/>
              <a:t>Diferenças em Nossa Percepção de Papeis Profissionais.</a:t>
            </a:r>
          </a:p>
          <a:p>
            <a:pPr marL="457200" indent="-457200">
              <a:buAutoNum type="arabicPeriod" startAt="4"/>
            </a:pPr>
            <a:endParaRPr lang="pt-BR" sz="1400" dirty="0" smtClean="0"/>
          </a:p>
          <a:p>
            <a:pPr marL="0" indent="0">
              <a:buNone/>
              <a:tabLst>
                <a:tab pos="365125" algn="l"/>
              </a:tabLst>
            </a:pPr>
            <a:r>
              <a:rPr lang="pt-BR" dirty="0" smtClean="0"/>
              <a:t>Fechando um negocio empresarial, por exemplo, normalmente e uma característica masculina - e ele tem o beneficio de agressão competitiva. Mas se as mulheres fossem parte da equipe de negociação, ela traria perspectivas completamente novas para a tarefa; com a sua visão de raio-X emocional, ela pode frequentemente ver sugestões discretas do comportamento é tom de voz da oposição.</a:t>
            </a:r>
          </a:p>
        </p:txBody>
      </p:sp>
      <p:sp>
        <p:nvSpPr>
          <p:cNvPr id="4" name="Slide Number Placeholder 3"/>
          <p:cNvSpPr>
            <a:spLocks noGrp="1"/>
          </p:cNvSpPr>
          <p:nvPr>
            <p:ph type="sldNum" sz="quarter" idx="12"/>
          </p:nvPr>
        </p:nvSpPr>
        <p:spPr/>
        <p:txBody>
          <a:bodyPr/>
          <a:lstStyle/>
          <a:p>
            <a:fld id="{64B2D999-5781-44F1-80D2-850D510B5CAB}" type="slidenum">
              <a:rPr lang="pt-BR" smtClean="0"/>
              <a:pPr/>
              <a:t>107</a:t>
            </a:fld>
            <a:endParaRPr lang="pt-BR"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4"/>
            </a:pPr>
            <a:r>
              <a:rPr lang="pt-BR" dirty="0" smtClean="0"/>
              <a:t>Diferenças em Nossa Percepção de Papeis Profissionais.</a:t>
            </a:r>
          </a:p>
          <a:p>
            <a:pPr marL="457200" indent="-457200">
              <a:buAutoNum type="arabicPeriod" startAt="4"/>
            </a:pPr>
            <a:endParaRPr lang="pt-BR" sz="1400" dirty="0" smtClean="0"/>
          </a:p>
          <a:p>
            <a:pPr marL="0" indent="0">
              <a:buNone/>
              <a:tabLst>
                <a:tab pos="365125" algn="l"/>
              </a:tabLst>
            </a:pPr>
            <a:r>
              <a:rPr lang="pt-BR" dirty="0" smtClean="0"/>
              <a:t>Negociações sindicalistas e administração de pessoal pareceriam ser áreas nas quais as mulheres tem uma contribuição potencialmente vasta para dar. </a:t>
            </a:r>
          </a:p>
          <a:p>
            <a:pPr marL="0" indent="0">
              <a:buNone/>
              <a:tabLst>
                <a:tab pos="365125" algn="l"/>
              </a:tabLst>
            </a:pPr>
            <a:endParaRPr lang="pt-BR" sz="1400" dirty="0" smtClean="0"/>
          </a:p>
          <a:p>
            <a:pPr marL="0" indent="0">
              <a:buNone/>
              <a:tabLst>
                <a:tab pos="365125" algn="l"/>
              </a:tabLst>
            </a:pPr>
            <a:r>
              <a:rPr lang="pt-BR" dirty="0" smtClean="0"/>
              <a:t>A reclamação principal de mulheres prosperas é que feminismo identifica metas masculinas e métodos masculinos como o ideal para mulheres; que nega a diferença sexual, nega a essência, e assim o valor da mulher. </a:t>
            </a:r>
          </a:p>
          <a:p>
            <a:pPr marL="0" indent="0">
              <a:buNone/>
              <a:tabLst>
                <a:tab pos="365125" algn="l"/>
              </a:tabLst>
            </a:pPr>
            <a:endParaRPr lang="pt-BR" dirty="0" smtClean="0"/>
          </a:p>
        </p:txBody>
      </p:sp>
      <p:sp>
        <p:nvSpPr>
          <p:cNvPr id="4" name="Slide Number Placeholder 3"/>
          <p:cNvSpPr>
            <a:spLocks noGrp="1"/>
          </p:cNvSpPr>
          <p:nvPr>
            <p:ph type="sldNum" sz="quarter" idx="12"/>
          </p:nvPr>
        </p:nvSpPr>
        <p:spPr/>
        <p:txBody>
          <a:bodyPr/>
          <a:lstStyle/>
          <a:p>
            <a:fld id="{64B2D999-5781-44F1-80D2-850D510B5CAB}" type="slidenum">
              <a:rPr lang="pt-BR" smtClean="0"/>
              <a:pPr/>
              <a:t>108</a:t>
            </a:fld>
            <a:endParaRPr lang="pt-BR"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4"/>
            </a:pPr>
            <a:r>
              <a:rPr lang="pt-BR" dirty="0" smtClean="0"/>
              <a:t>Diferenças em Nossa Percepção de Papeis Profissionais.</a:t>
            </a:r>
          </a:p>
          <a:p>
            <a:pPr marL="0" indent="0">
              <a:buNone/>
              <a:tabLst>
                <a:tab pos="365125" algn="l"/>
              </a:tabLst>
            </a:pPr>
            <a:endParaRPr lang="pt-BR" sz="1400" dirty="0" smtClean="0"/>
          </a:p>
          <a:p>
            <a:pPr marL="0" indent="0">
              <a:buNone/>
              <a:tabLst>
                <a:tab pos="365125" algn="l"/>
              </a:tabLst>
            </a:pPr>
            <a:r>
              <a:rPr lang="pt-BR" dirty="0" smtClean="0"/>
              <a:t>As mentes de homens são fixas, antes de nascimento, em um sistema de ver o mundo por regras, códigos, estruturas, coisas. São os homens que se sentem dirigidos para descobrir o mecanismo do relógio secreto da Criação, as leis da física, movimento, gravidade, ou inventar regras, procedimentos e constituições para impor na sociedade incontrolável da humanidade. </a:t>
            </a:r>
          </a:p>
        </p:txBody>
      </p:sp>
      <p:sp>
        <p:nvSpPr>
          <p:cNvPr id="4" name="Slide Number Placeholder 3"/>
          <p:cNvSpPr>
            <a:spLocks noGrp="1"/>
          </p:cNvSpPr>
          <p:nvPr>
            <p:ph type="sldNum" sz="quarter" idx="12"/>
          </p:nvPr>
        </p:nvSpPr>
        <p:spPr/>
        <p:txBody>
          <a:bodyPr/>
          <a:lstStyle/>
          <a:p>
            <a:fld id="{64B2D999-5781-44F1-80D2-850D510B5CAB}" type="slidenum">
              <a:rPr lang="pt-BR" smtClean="0"/>
              <a:pPr/>
              <a:t>109</a:t>
            </a:fld>
            <a:endParaRPr lang="pt-B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noProof="0" dirty="0" smtClean="0"/>
              <a:t>AS DIFERENEAS FISICAS DO CÉREBRO</a:t>
            </a:r>
            <a:endParaRPr lang="pt-BR" noProof="0" dirty="0"/>
          </a:p>
        </p:txBody>
      </p:sp>
      <p:sp>
        <p:nvSpPr>
          <p:cNvPr id="3" name="Content Placeholder 2"/>
          <p:cNvSpPr>
            <a:spLocks noGrp="1"/>
          </p:cNvSpPr>
          <p:nvPr>
            <p:ph idx="1"/>
          </p:nvPr>
        </p:nvSpPr>
        <p:spPr>
          <a:xfrm>
            <a:off x="251520" y="1196752"/>
            <a:ext cx="8640960" cy="4525963"/>
          </a:xfrm>
        </p:spPr>
        <p:txBody>
          <a:bodyPr>
            <a:noAutofit/>
          </a:bodyPr>
          <a:lstStyle/>
          <a:p>
            <a:pPr marL="0" lvl="0" indent="0" algn="ctr">
              <a:buNone/>
            </a:pPr>
            <a:r>
              <a:rPr lang="pt-BR" dirty="0" smtClean="0"/>
              <a:t>O CÓRTEX CEREBRAL –</a:t>
            </a:r>
            <a:r>
              <a:rPr lang="pt-BR" noProof="0" dirty="0" smtClean="0"/>
              <a:t> AS DIFERENÇAS: </a:t>
            </a:r>
          </a:p>
          <a:p>
            <a:pPr marL="0" lvl="0" indent="0" algn="ctr">
              <a:buNone/>
            </a:pPr>
            <a:endParaRPr lang="pt-BR" noProof="0" dirty="0" smtClean="0"/>
          </a:p>
          <a:p>
            <a:pPr marL="0" indent="0">
              <a:buNone/>
            </a:pPr>
            <a:r>
              <a:rPr lang="pt-BR" noProof="0" dirty="0" smtClean="0"/>
              <a:t>Foi descoberto que esta casca era de modo mensurável </a:t>
            </a:r>
            <a:br>
              <a:rPr lang="pt-BR" noProof="0" dirty="0" smtClean="0"/>
            </a:br>
            <a:r>
              <a:rPr lang="pt-BR" noProof="0" dirty="0" smtClean="0"/>
              <a:t>mais espesso em machos - mas só no lado direito. Em mulheres, o lado esquerdo era mais espesso. </a:t>
            </a:r>
          </a:p>
          <a:p>
            <a:pPr marL="0" indent="0">
              <a:buNone/>
            </a:pPr>
            <a:endParaRPr lang="pt-BR" dirty="0" smtClean="0"/>
          </a:p>
          <a:p>
            <a:pPr marL="0" lvl="0" indent="0" algn="ctr">
              <a:buNone/>
            </a:pPr>
            <a:r>
              <a:rPr lang="pt-BR" dirty="0" smtClean="0"/>
              <a:t>O CÓRTEX CEREBRAL – O RESULTADO: </a:t>
            </a:r>
          </a:p>
          <a:p>
            <a:pPr marL="0" lvl="0" indent="0" algn="ctr">
              <a:buNone/>
            </a:pPr>
            <a:endParaRPr lang="pt-BR" dirty="0" smtClean="0"/>
          </a:p>
          <a:p>
            <a:pPr marL="0" lvl="0" indent="0">
              <a:buNone/>
            </a:pPr>
            <a:r>
              <a:rPr lang="pt-BR" dirty="0" smtClean="0"/>
              <a:t>O resultado é que os homens e as mulheres têm capacidades mais fortes do que o outro, mas em áreas diferentes.  Cada um de nós deve aprender as áreas fortes do outro, e confiar no outro na sua área forte.</a:t>
            </a:r>
          </a:p>
          <a:p>
            <a:pPr marL="0" indent="0">
              <a:buNone/>
            </a:pPr>
            <a:endParaRPr lang="pt-BR" noProof="0" dirty="0"/>
          </a:p>
        </p:txBody>
      </p:sp>
      <p:sp>
        <p:nvSpPr>
          <p:cNvPr id="4" name="Slide Number Placeholder 3"/>
          <p:cNvSpPr>
            <a:spLocks noGrp="1"/>
          </p:cNvSpPr>
          <p:nvPr>
            <p:ph type="sldNum" sz="quarter" idx="12"/>
          </p:nvPr>
        </p:nvSpPr>
        <p:spPr/>
        <p:txBody>
          <a:bodyPr/>
          <a:lstStyle/>
          <a:p>
            <a:fld id="{64B2D999-5781-44F1-80D2-850D510B5CAB}" type="slidenum">
              <a:rPr lang="pt-BR" smtClean="0"/>
              <a:pPr/>
              <a:t>11</a:t>
            </a:fld>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4"/>
            </a:pPr>
            <a:r>
              <a:rPr lang="pt-BR" dirty="0" smtClean="0"/>
              <a:t>Diferenças em Nossa Percepção de Papeis Profissionais.</a:t>
            </a:r>
          </a:p>
          <a:p>
            <a:pPr marL="457200" indent="-457200">
              <a:buAutoNum type="arabicPeriod" startAt="4"/>
            </a:pPr>
            <a:endParaRPr lang="pt-BR" sz="1400" dirty="0" smtClean="0"/>
          </a:p>
          <a:p>
            <a:pPr marL="0" indent="0">
              <a:buNone/>
              <a:tabLst>
                <a:tab pos="365125" algn="l"/>
              </a:tabLst>
            </a:pPr>
            <a:r>
              <a:rPr lang="pt-BR" dirty="0" smtClean="0"/>
              <a:t>Mulheres estão mais interessadas no pessoal, individual; elas reconhecem a sensação social das leis que beneficiam o ser </a:t>
            </a:r>
            <a:r>
              <a:rPr lang="pt-BR" dirty="0" smtClean="0"/>
              <a:t>humano </a:t>
            </a:r>
            <a:r>
              <a:rPr lang="pt-BR" dirty="0" smtClean="0"/>
              <a:t>- mas quando ha um conflito entre as prioridades da lei e o individuo, as mulheres patrocinarão o caso do individuo. </a:t>
            </a:r>
          </a:p>
          <a:p>
            <a:pPr marL="0" indent="0">
              <a:buNone/>
              <a:tabLst>
                <a:tab pos="365125" algn="l"/>
              </a:tabLst>
            </a:pPr>
            <a:endParaRPr lang="pt-BR" dirty="0" smtClean="0"/>
          </a:p>
        </p:txBody>
      </p:sp>
      <p:sp>
        <p:nvSpPr>
          <p:cNvPr id="4" name="Slide Number Placeholder 3"/>
          <p:cNvSpPr>
            <a:spLocks noGrp="1"/>
          </p:cNvSpPr>
          <p:nvPr>
            <p:ph type="sldNum" sz="quarter" idx="12"/>
          </p:nvPr>
        </p:nvSpPr>
        <p:spPr/>
        <p:txBody>
          <a:bodyPr/>
          <a:lstStyle/>
          <a:p>
            <a:fld id="{64B2D999-5781-44F1-80D2-850D510B5CAB}" type="slidenum">
              <a:rPr lang="pt-BR" smtClean="0"/>
              <a:pPr/>
              <a:t>110</a:t>
            </a:fld>
            <a:endParaRPr lang="pt-BR"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4"/>
            </a:pPr>
            <a:r>
              <a:rPr lang="pt-BR" dirty="0" smtClean="0"/>
              <a:t>Diferenças em Nossa Percepção de Papeis Profissionais.</a:t>
            </a:r>
          </a:p>
          <a:p>
            <a:pPr marL="457200" indent="-457200">
              <a:buAutoNum type="arabicPeriod" startAt="4"/>
            </a:pPr>
            <a:endParaRPr lang="pt-BR" sz="1400" dirty="0" smtClean="0"/>
          </a:p>
          <a:p>
            <a:pPr marL="0" indent="0">
              <a:buNone/>
              <a:tabLst>
                <a:tab pos="365125" algn="l"/>
              </a:tabLst>
            </a:pPr>
            <a:r>
              <a:rPr lang="pt-BR" dirty="0" smtClean="0"/>
              <a:t>Ao mesmo tempo, firmas inteligentes estão aprendendo o valor de uma administração mais gentil; que o homem de negócios que negligencia a sua esposa e saúde por causa da companhia não é necessariamente o melhor para a companhia. Virtudes femininas parecem ser nascidas para negócios.</a:t>
            </a:r>
          </a:p>
        </p:txBody>
      </p:sp>
      <p:sp>
        <p:nvSpPr>
          <p:cNvPr id="4" name="Slide Number Placeholder 3"/>
          <p:cNvSpPr>
            <a:spLocks noGrp="1"/>
          </p:cNvSpPr>
          <p:nvPr>
            <p:ph type="sldNum" sz="quarter" idx="12"/>
          </p:nvPr>
        </p:nvSpPr>
        <p:spPr/>
        <p:txBody>
          <a:bodyPr/>
          <a:lstStyle/>
          <a:p>
            <a:fld id="{64B2D999-5781-44F1-80D2-850D510B5CAB}" type="slidenum">
              <a:rPr lang="pt-BR" smtClean="0"/>
              <a:pPr/>
              <a:t>111</a:t>
            </a:fld>
            <a:endParaRPr lang="pt-BR"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A ÚLTIMA PALAVRA - NOSSOS HORMONIOS </a:t>
            </a:r>
            <a:endParaRPr lang="pt-BR" noProof="0" dirty="0"/>
          </a:p>
        </p:txBody>
      </p:sp>
      <p:sp>
        <p:nvSpPr>
          <p:cNvPr id="3" name="Content Placeholder 2"/>
          <p:cNvSpPr>
            <a:spLocks noGrp="1"/>
          </p:cNvSpPr>
          <p:nvPr>
            <p:ph idx="1"/>
          </p:nvPr>
        </p:nvSpPr>
        <p:spPr/>
        <p:txBody>
          <a:bodyPr>
            <a:noAutofit/>
          </a:bodyPr>
          <a:lstStyle/>
          <a:p>
            <a:pPr marL="0" lvl="0" indent="0">
              <a:buNone/>
            </a:pPr>
            <a:r>
              <a:rPr lang="pt-BR" noProof="0" dirty="0" smtClean="0"/>
              <a:t>Nossos hormônios darão para os homens mais confiança, concentração, único- propósito, e a agressão encanada de motivação e de ambição, enquanto em mulheres estimularão a necessidade e desejo de formar e manter relações mais intimas com as pessoas ao redor delas. </a:t>
            </a:r>
            <a:endParaRPr lang="pt-BR" noProof="0" dirty="0"/>
          </a:p>
        </p:txBody>
      </p:sp>
      <p:sp>
        <p:nvSpPr>
          <p:cNvPr id="4" name="Slide Number Placeholder 3"/>
          <p:cNvSpPr>
            <a:spLocks noGrp="1"/>
          </p:cNvSpPr>
          <p:nvPr>
            <p:ph type="sldNum" sz="quarter" idx="12"/>
          </p:nvPr>
        </p:nvSpPr>
        <p:spPr/>
        <p:txBody>
          <a:bodyPr/>
          <a:lstStyle/>
          <a:p>
            <a:fld id="{64B2D999-5781-44F1-80D2-850D510B5CAB}" type="slidenum">
              <a:rPr lang="pt-BR" smtClean="0"/>
              <a:pPr/>
              <a:t>112</a:t>
            </a:fld>
            <a:endParaRPr lang="pt-BR"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A ÚLTIMA PALAVRA - NOSSOS HORMONIOS </a:t>
            </a:r>
            <a:endParaRPr lang="pt-BR" noProof="0" dirty="0"/>
          </a:p>
        </p:txBody>
      </p:sp>
      <p:sp>
        <p:nvSpPr>
          <p:cNvPr id="3" name="Content Placeholder 2"/>
          <p:cNvSpPr>
            <a:spLocks noGrp="1"/>
          </p:cNvSpPr>
          <p:nvPr>
            <p:ph idx="1"/>
          </p:nvPr>
        </p:nvSpPr>
        <p:spPr/>
        <p:txBody>
          <a:bodyPr>
            <a:noAutofit/>
          </a:bodyPr>
          <a:lstStyle/>
          <a:p>
            <a:pPr marL="0" lvl="0" indent="0">
              <a:buNone/>
            </a:pPr>
            <a:r>
              <a:rPr lang="pt-BR" noProof="0" dirty="0" smtClean="0"/>
              <a:t>Em idade velha, essas diferenças no cérebro que eles acentuaram começam a perder o seu enfoque afiado. As mulheres tendem a ficar mais afirmativas e agressivas, porque os hormônios femininos perdem o seu vigor. Homens ficam menos agressivos quando o seu nível de testosterona abaixa, e, em troca, tem menos poder para neutralizar os próprios hormônios </a:t>
            </a:r>
            <a:r>
              <a:rPr lang="pt-BR" noProof="0" dirty="0" smtClean="0"/>
              <a:t>femininos </a:t>
            </a:r>
            <a:r>
              <a:rPr lang="pt-BR" noProof="0" dirty="0" smtClean="0"/>
              <a:t>naturalmente acontecendo. </a:t>
            </a:r>
            <a:endParaRPr lang="pt-BR" noProof="0" dirty="0"/>
          </a:p>
        </p:txBody>
      </p:sp>
      <p:sp>
        <p:nvSpPr>
          <p:cNvPr id="4" name="Slide Number Placeholder 3"/>
          <p:cNvSpPr>
            <a:spLocks noGrp="1"/>
          </p:cNvSpPr>
          <p:nvPr>
            <p:ph type="sldNum" sz="quarter" idx="12"/>
          </p:nvPr>
        </p:nvSpPr>
        <p:spPr/>
        <p:txBody>
          <a:bodyPr/>
          <a:lstStyle/>
          <a:p>
            <a:fld id="{64B2D999-5781-44F1-80D2-850D510B5CAB}" type="slidenum">
              <a:rPr lang="pt-BR" smtClean="0"/>
              <a:pPr/>
              <a:t>113</a:t>
            </a:fld>
            <a:endParaRPr lang="pt-BR"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dirty="0" smtClean="0">
                <a:solidFill>
                  <a:prstClr val="white"/>
                </a:solidFill>
                <a:ea typeface="+mn-ea"/>
              </a:rPr>
              <a:t>RESUMO</a:t>
            </a:r>
            <a:endParaRPr lang="pt-BR" noProof="0" dirty="0"/>
          </a:p>
        </p:txBody>
      </p:sp>
      <p:sp>
        <p:nvSpPr>
          <p:cNvPr id="3" name="Content Placeholder 2"/>
          <p:cNvSpPr>
            <a:spLocks noGrp="1"/>
          </p:cNvSpPr>
          <p:nvPr>
            <p:ph idx="1"/>
          </p:nvPr>
        </p:nvSpPr>
        <p:spPr/>
        <p:txBody>
          <a:bodyPr>
            <a:noAutofit/>
          </a:bodyPr>
          <a:lstStyle/>
          <a:p>
            <a:pPr marL="0" lvl="0" indent="0">
              <a:buNone/>
            </a:pPr>
            <a:r>
              <a:rPr lang="pt-BR" noProof="0" dirty="0" smtClean="0"/>
              <a:t>Em homens, o cérebro </a:t>
            </a:r>
            <a:r>
              <a:rPr lang="pt-BR" noProof="0" dirty="0" smtClean="0"/>
              <a:t>está </a:t>
            </a:r>
            <a:r>
              <a:rPr lang="pt-BR" noProof="0" dirty="0" smtClean="0"/>
              <a:t>mais firmemente e eficientemente organizado para o processo de informação visual e de espaço, e para calculo matemático. Os homens, sendo mais fortes nesta área, usam isto mais na sua aproximação com o mundo - analisando e teorizando. </a:t>
            </a:r>
          </a:p>
          <a:p>
            <a:pPr marL="0" lvl="0" indent="0">
              <a:buNone/>
            </a:pPr>
            <a:endParaRPr lang="pt-BR" dirty="0" smtClean="0"/>
          </a:p>
          <a:p>
            <a:pPr marL="0" lvl="0" indent="0">
              <a:buNone/>
            </a:pPr>
            <a:r>
              <a:rPr lang="pt-BR" noProof="0" dirty="0" smtClean="0"/>
              <a:t>Os cérebros de mulheres são projetados melhor para habilidades que envolvem detalhe, tarefas sequentes, e fluência verbal. Por conseguinte a tela do seu mundo não é igual aos abstratos destaques dos homens</a:t>
            </a:r>
            <a:r>
              <a:rPr lang="pt-BR" noProof="0" smtClean="0"/>
              <a:t>; </a:t>
            </a:r>
            <a:r>
              <a:rPr lang="pt-BR" noProof="0" smtClean="0"/>
              <a:t>está </a:t>
            </a:r>
            <a:r>
              <a:rPr lang="pt-BR" noProof="0" dirty="0" smtClean="0"/>
              <a:t>mais como uma miniatura detalhadamente projetada. </a:t>
            </a:r>
            <a:endParaRPr lang="pt-BR" noProof="0" dirty="0"/>
          </a:p>
        </p:txBody>
      </p:sp>
      <p:sp>
        <p:nvSpPr>
          <p:cNvPr id="4" name="Slide Number Placeholder 3"/>
          <p:cNvSpPr>
            <a:spLocks noGrp="1"/>
          </p:cNvSpPr>
          <p:nvPr>
            <p:ph type="sldNum" sz="quarter" idx="12"/>
          </p:nvPr>
        </p:nvSpPr>
        <p:spPr/>
        <p:txBody>
          <a:bodyPr/>
          <a:lstStyle/>
          <a:p>
            <a:fld id="{64B2D999-5781-44F1-80D2-850D510B5CAB}" type="slidenum">
              <a:rPr lang="pt-BR" smtClean="0"/>
              <a:pPr/>
              <a:t>114</a:t>
            </a:fld>
            <a:endParaRPr lang="pt-BR"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dirty="0" smtClean="0">
                <a:solidFill>
                  <a:prstClr val="white"/>
                </a:solidFill>
                <a:ea typeface="+mn-ea"/>
              </a:rPr>
              <a:t>RESUMO</a:t>
            </a:r>
            <a:endParaRPr lang="pt-BR" noProof="0" dirty="0"/>
          </a:p>
        </p:txBody>
      </p:sp>
      <p:sp>
        <p:nvSpPr>
          <p:cNvPr id="3" name="Content Placeholder 2"/>
          <p:cNvSpPr>
            <a:spLocks noGrp="1"/>
          </p:cNvSpPr>
          <p:nvPr>
            <p:ph idx="1"/>
          </p:nvPr>
        </p:nvSpPr>
        <p:spPr/>
        <p:txBody>
          <a:bodyPr>
            <a:noAutofit/>
          </a:bodyPr>
          <a:lstStyle/>
          <a:p>
            <a:pPr marL="0" lvl="0" indent="0">
              <a:buNone/>
            </a:pPr>
            <a:r>
              <a:rPr lang="pt-BR" noProof="0" dirty="0" smtClean="0"/>
              <a:t>Mulheres têm mais conexões entre os dois hemisférios do cérebro. Isto ajuda as habilidades do lado direito e esquerdo para terem mais contato um com o outro. As vezes esta mesma conversação entre os dois lados do cérebro podem estar confundindo e podem dificultar a eficiência, mas a vantagem é uma habilidade aumentada para relacionar, perceber e comunicar informação verbal, não verbal e emocional. </a:t>
            </a:r>
          </a:p>
          <a:p>
            <a:pPr marL="0" indent="0">
              <a:buNone/>
            </a:pPr>
            <a:r>
              <a:rPr lang="pt-BR" noProof="0" dirty="0" smtClean="0"/>
              <a:t/>
            </a:r>
            <a:br>
              <a:rPr lang="pt-BR" noProof="0" dirty="0" smtClean="0"/>
            </a:br>
            <a:endParaRPr lang="pt-BR" noProof="0" dirty="0" smtClean="0"/>
          </a:p>
          <a:p>
            <a:pPr marL="0" indent="0">
              <a:buNone/>
            </a:pPr>
            <a:r>
              <a:rPr lang="pt-BR" noProof="0" dirty="0" smtClean="0"/>
              <a:t>- </a:t>
            </a:r>
          </a:p>
          <a:p>
            <a:pPr marL="0" indent="0">
              <a:buNone/>
            </a:pPr>
            <a:endParaRPr lang="pt-BR" noProof="0" dirty="0"/>
          </a:p>
        </p:txBody>
      </p:sp>
      <p:sp>
        <p:nvSpPr>
          <p:cNvPr id="4" name="Slide Number Placeholder 3"/>
          <p:cNvSpPr>
            <a:spLocks noGrp="1"/>
          </p:cNvSpPr>
          <p:nvPr>
            <p:ph type="sldNum" sz="quarter" idx="12"/>
          </p:nvPr>
        </p:nvSpPr>
        <p:spPr/>
        <p:txBody>
          <a:bodyPr/>
          <a:lstStyle/>
          <a:p>
            <a:fld id="{64B2D999-5781-44F1-80D2-850D510B5CAB}" type="slidenum">
              <a:rPr lang="pt-BR" smtClean="0"/>
              <a:pPr/>
              <a:t>115</a:t>
            </a:fld>
            <a:endParaRPr lang="pt-BR"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BR" dirty="0"/>
          </a:p>
        </p:txBody>
      </p:sp>
      <p:sp>
        <p:nvSpPr>
          <p:cNvPr id="3" name="Content Placeholder 2"/>
          <p:cNvSpPr>
            <a:spLocks noGrp="1"/>
          </p:cNvSpPr>
          <p:nvPr>
            <p:ph idx="1"/>
          </p:nvPr>
        </p:nvSpPr>
        <p:spPr/>
        <p:txBody>
          <a:bodyPr/>
          <a:lstStyle/>
          <a:p>
            <a:endParaRPr lang="pt-BR" dirty="0"/>
          </a:p>
        </p:txBody>
      </p:sp>
      <p:sp>
        <p:nvSpPr>
          <p:cNvPr id="4" name="Slide Number Placeholder 3"/>
          <p:cNvSpPr>
            <a:spLocks noGrp="1"/>
          </p:cNvSpPr>
          <p:nvPr>
            <p:ph type="sldNum" sz="quarter" idx="12"/>
          </p:nvPr>
        </p:nvSpPr>
        <p:spPr/>
        <p:txBody>
          <a:bodyPr/>
          <a:lstStyle/>
          <a:p>
            <a:fld id="{64B2D999-5781-44F1-80D2-850D510B5CAB}" type="slidenum">
              <a:rPr lang="pt-BR" smtClean="0"/>
              <a:pPr/>
              <a:t>116</a:t>
            </a:fld>
            <a:endParaRPr lang="pt-BR"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BR" noProof="0" dirty="0"/>
          </a:p>
        </p:txBody>
      </p:sp>
      <p:sp>
        <p:nvSpPr>
          <p:cNvPr id="3" name="Content Placeholder 2"/>
          <p:cNvSpPr>
            <a:spLocks noGrp="1"/>
          </p:cNvSpPr>
          <p:nvPr>
            <p:ph idx="1"/>
          </p:nvPr>
        </p:nvSpPr>
        <p:spPr/>
        <p:txBody>
          <a:bodyPr>
            <a:noAutofit/>
          </a:bodyPr>
          <a:lstStyle/>
          <a:p>
            <a:r>
              <a:rPr lang="pt-BR" sz="1800" dirty="0" smtClean="0"/>
              <a:t>O hemisfério direito está associado com características relacionadas com a emoção, e o hemisfério esquerdo com a razão. Daí se dizer e verificar correntemente, que os homens são mais racionais e as mulheres mais emocionais.</a:t>
            </a:r>
          </a:p>
          <a:p>
            <a:r>
              <a:rPr lang="pt-BR" sz="1800" dirty="0" smtClean="0"/>
              <a:t>Hemisfério direito (Emoção)</a:t>
            </a:r>
          </a:p>
          <a:p>
            <a:r>
              <a:rPr lang="pt-BR" sz="1800" u="sng" dirty="0" smtClean="0"/>
              <a:t>Não verbal</a:t>
            </a:r>
            <a:r>
              <a:rPr lang="pt-BR" sz="1800" dirty="0" smtClean="0"/>
              <a:t> – Tem conhecimento das coisas, através de uma relação não verbal</a:t>
            </a:r>
          </a:p>
          <a:p>
            <a:r>
              <a:rPr lang="pt-BR" sz="1800" u="sng" dirty="0" smtClean="0"/>
              <a:t>Sintético</a:t>
            </a:r>
            <a:r>
              <a:rPr lang="pt-BR" sz="1800" dirty="0" smtClean="0"/>
              <a:t> – Une as coisas para formar todos os conjuntos.</a:t>
            </a:r>
          </a:p>
          <a:p>
            <a:r>
              <a:rPr lang="pt-BR" sz="1800" u="sng" dirty="0" smtClean="0"/>
              <a:t>Analógico</a:t>
            </a:r>
            <a:r>
              <a:rPr lang="pt-BR" sz="1800" dirty="0" smtClean="0"/>
              <a:t> – Observa semelhança entre as coisas, compreende as relações metafóricas.</a:t>
            </a:r>
          </a:p>
          <a:p>
            <a:r>
              <a:rPr lang="pt-BR" sz="1800" u="sng" dirty="0" smtClean="0"/>
              <a:t>Atemporal</a:t>
            </a:r>
            <a:r>
              <a:rPr lang="pt-BR" sz="1800" dirty="0" smtClean="0"/>
              <a:t> – Não tem sentido de tempo.</a:t>
            </a:r>
          </a:p>
          <a:p>
            <a:r>
              <a:rPr lang="pt-BR" sz="1800" u="sng" dirty="0" smtClean="0"/>
              <a:t>Não racional</a:t>
            </a:r>
            <a:r>
              <a:rPr lang="pt-BR" sz="1800" dirty="0" smtClean="0"/>
              <a:t> – Não necessita basear-se na razão nem nos danos, solta a imaginação e assume ser livre.</a:t>
            </a:r>
          </a:p>
          <a:p>
            <a:r>
              <a:rPr lang="pt-BR" sz="1800" u="sng" dirty="0" smtClean="0"/>
              <a:t>Intuitivo</a:t>
            </a:r>
            <a:r>
              <a:rPr lang="pt-BR" sz="1800" dirty="0" smtClean="0"/>
              <a:t> – Baseia-se em dados incompletos, sensações e imagens.</a:t>
            </a:r>
          </a:p>
          <a:p>
            <a:r>
              <a:rPr lang="pt-BR" sz="1800" u="sng" dirty="0" err="1" smtClean="0"/>
              <a:t>Holista</a:t>
            </a:r>
            <a:r>
              <a:rPr lang="pt-BR" sz="1800" u="sng" dirty="0" smtClean="0"/>
              <a:t> </a:t>
            </a:r>
            <a:r>
              <a:rPr lang="pt-BR" sz="1800" dirty="0" smtClean="0"/>
              <a:t>- Observa a totalidade das coisas de uma só vez, percebe as formas e estruturas em conjunto</a:t>
            </a:r>
          </a:p>
          <a:p>
            <a:r>
              <a:rPr lang="pt-BR" sz="1800" dirty="0" smtClean="0"/>
              <a:t>Hemisfério esquerdo ( Razão)</a:t>
            </a:r>
          </a:p>
          <a:p>
            <a:r>
              <a:rPr lang="pt-BR" sz="1800" u="sng" dirty="0" smtClean="0"/>
              <a:t>Verbal</a:t>
            </a:r>
            <a:r>
              <a:rPr lang="pt-BR" sz="1800" dirty="0" smtClean="0"/>
              <a:t> – Usa palavra para manobrar, descrever e definir.</a:t>
            </a:r>
          </a:p>
          <a:p>
            <a:r>
              <a:rPr lang="pt-BR" sz="1800" u="sng" dirty="0" smtClean="0"/>
              <a:t>Analítico</a:t>
            </a:r>
            <a:r>
              <a:rPr lang="pt-BR" sz="1800" dirty="0" smtClean="0"/>
              <a:t> – Soluciona as coisas passo a passo e parte por parte.</a:t>
            </a:r>
          </a:p>
          <a:p>
            <a:r>
              <a:rPr lang="pt-BR" sz="1800" u="sng" dirty="0" smtClean="0"/>
              <a:t>Abstrato</a:t>
            </a:r>
            <a:r>
              <a:rPr lang="pt-BR" sz="1800" dirty="0" smtClean="0"/>
              <a:t> -Toma um pequeno fragmento de informação e usa-o para representar o todo.</a:t>
            </a:r>
          </a:p>
          <a:p>
            <a:r>
              <a:rPr lang="pt-BR" sz="1800" u="sng" dirty="0" smtClean="0"/>
              <a:t>Temporal </a:t>
            </a:r>
            <a:r>
              <a:rPr lang="pt-BR" sz="1800" dirty="0" smtClean="0"/>
              <a:t>- Leva em conta o tempo e a ordem das coisas em sucessão.</a:t>
            </a:r>
          </a:p>
          <a:p>
            <a:r>
              <a:rPr lang="pt-BR" sz="1800" u="sng" dirty="0" smtClean="0"/>
              <a:t>Racional </a:t>
            </a:r>
            <a:r>
              <a:rPr lang="pt-BR" sz="1800" dirty="0" smtClean="0"/>
              <a:t>- Extrai conclusões baseadas nas razões e nos dados, não se aventura a criar, inventar e sonhar</a:t>
            </a:r>
          </a:p>
          <a:p>
            <a:r>
              <a:rPr lang="pt-BR" sz="1800" u="sng" dirty="0" smtClean="0"/>
              <a:t>Lógico</a:t>
            </a:r>
            <a:r>
              <a:rPr lang="pt-BR" sz="1800" dirty="0" smtClean="0"/>
              <a:t> – Extrai conclusões baseando-se na lógica, tudo segue uma ordem lógica, como por exemplo um teorema matemático e um argumento bem exposto</a:t>
            </a:r>
          </a:p>
          <a:p>
            <a:r>
              <a:rPr lang="pt-BR" sz="1800" u="sng" dirty="0" smtClean="0"/>
              <a:t>Linear</a:t>
            </a:r>
            <a:r>
              <a:rPr lang="pt-BR" sz="1800" dirty="0" smtClean="0"/>
              <a:t> – Pensa em função de ideias encadeadas, de modo que um pensamento sucede o outro.</a:t>
            </a:r>
          </a:p>
          <a:p>
            <a:r>
              <a:rPr lang="pt-BR" sz="1800" noProof="0" dirty="0" smtClean="0"/>
              <a:t> </a:t>
            </a:r>
          </a:p>
          <a:p>
            <a:endParaRPr lang="pt-BR" sz="1800" noProof="0" dirty="0"/>
          </a:p>
        </p:txBody>
      </p:sp>
      <p:sp>
        <p:nvSpPr>
          <p:cNvPr id="4" name="Slide Number Placeholder 3"/>
          <p:cNvSpPr>
            <a:spLocks noGrp="1"/>
          </p:cNvSpPr>
          <p:nvPr>
            <p:ph type="sldNum" sz="quarter" idx="12"/>
          </p:nvPr>
        </p:nvSpPr>
        <p:spPr/>
        <p:txBody>
          <a:bodyPr/>
          <a:lstStyle/>
          <a:p>
            <a:fld id="{64B2D999-5781-44F1-80D2-850D510B5CAB}" type="slidenum">
              <a:rPr lang="pt-BR" smtClean="0"/>
              <a:pPr/>
              <a:t>117</a:t>
            </a:fld>
            <a:endParaRPr lang="pt-B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noProof="0" dirty="0" smtClean="0"/>
              <a:t>AS DIFERENEAS FISICAS DO CÉREBRO</a:t>
            </a:r>
            <a:endParaRPr lang="pt-BR" noProof="0" dirty="0"/>
          </a:p>
        </p:txBody>
      </p:sp>
      <p:sp>
        <p:nvSpPr>
          <p:cNvPr id="3" name="Content Placeholder 2"/>
          <p:cNvSpPr>
            <a:spLocks noGrp="1"/>
          </p:cNvSpPr>
          <p:nvPr>
            <p:ph idx="1"/>
          </p:nvPr>
        </p:nvSpPr>
        <p:spPr>
          <a:xfrm>
            <a:off x="251520" y="1196752"/>
            <a:ext cx="8640960" cy="4525963"/>
          </a:xfrm>
        </p:spPr>
        <p:txBody>
          <a:bodyPr>
            <a:noAutofit/>
          </a:bodyPr>
          <a:lstStyle/>
          <a:p>
            <a:pPr marL="0" lvl="0" indent="0" algn="ctr">
              <a:buNone/>
            </a:pPr>
            <a:r>
              <a:rPr lang="pt-BR" dirty="0" smtClean="0"/>
              <a:t>OS DOIS HEMISFERIOS –</a:t>
            </a:r>
            <a:r>
              <a:rPr lang="pt-BR" noProof="0" dirty="0" smtClean="0"/>
              <a:t> O RESULTADO: </a:t>
            </a:r>
          </a:p>
          <a:p>
            <a:pPr marL="0" lvl="0" indent="0" algn="ctr">
              <a:buNone/>
            </a:pPr>
            <a:endParaRPr lang="pt-BR" noProof="0" dirty="0" smtClean="0"/>
          </a:p>
          <a:p>
            <a:pPr marL="0" lvl="0" indent="0">
              <a:buNone/>
            </a:pPr>
            <a:r>
              <a:rPr lang="pt-BR" noProof="0" dirty="0" smtClean="0"/>
              <a:t>C. Os Dois </a:t>
            </a:r>
            <a:r>
              <a:rPr lang="pt-BR" noProof="0" dirty="0" err="1" smtClean="0"/>
              <a:t>Hemisferios</a:t>
            </a:r>
            <a:r>
              <a:rPr lang="pt-BR" noProof="0" dirty="0" smtClean="0"/>
              <a:t> do </a:t>
            </a:r>
            <a:r>
              <a:rPr lang="pt-BR" noProof="0" dirty="0" err="1" smtClean="0"/>
              <a:t>Cerebro</a:t>
            </a:r>
            <a:r>
              <a:rPr lang="pt-BR" noProof="0" dirty="0" smtClean="0"/>
              <a:t> </a:t>
            </a:r>
          </a:p>
          <a:p>
            <a:pPr marL="0" lvl="0" indent="0">
              <a:buNone/>
            </a:pPr>
            <a:r>
              <a:rPr lang="pt-BR" noProof="0" dirty="0" smtClean="0"/>
              <a:t>1. As </a:t>
            </a:r>
            <a:r>
              <a:rPr lang="pt-BR" noProof="0" dirty="0" err="1" smtClean="0"/>
              <a:t>Funcoes</a:t>
            </a:r>
            <a:r>
              <a:rPr lang="pt-BR" noProof="0" dirty="0" smtClean="0"/>
              <a:t> Principais </a:t>
            </a:r>
          </a:p>
          <a:p>
            <a:pPr marL="0" lvl="0" indent="0">
              <a:buNone/>
            </a:pPr>
            <a:r>
              <a:rPr lang="pt-BR" noProof="0" dirty="0" smtClean="0"/>
              <a:t>0 Lado Esquerdo: Trata das habilidades verbais (falar, escrever e ler) </a:t>
            </a:r>
            <a:br>
              <a:rPr lang="pt-BR" noProof="0" dirty="0" smtClean="0"/>
            </a:br>
            <a:r>
              <a:rPr lang="pt-BR" noProof="0" dirty="0" smtClean="0"/>
              <a:t>e 0 processo de </a:t>
            </a:r>
            <a:r>
              <a:rPr lang="pt-BR" noProof="0" dirty="0" err="1" smtClean="0"/>
              <a:t>informacao</a:t>
            </a:r>
            <a:r>
              <a:rPr lang="pt-BR" noProof="0" dirty="0" smtClean="0"/>
              <a:t> (processos de pensamento </a:t>
            </a:r>
            <a:r>
              <a:rPr lang="pt-BR" noProof="0" dirty="0" err="1" smtClean="0"/>
              <a:t>logicos</a:t>
            </a:r>
            <a:r>
              <a:rPr lang="pt-BR" noProof="0" dirty="0" smtClean="0"/>
              <a:t> e </a:t>
            </a:r>
            <a:br>
              <a:rPr lang="pt-BR" noProof="0" dirty="0" smtClean="0"/>
            </a:br>
            <a:r>
              <a:rPr lang="pt-BR" noProof="0" dirty="0" err="1" smtClean="0"/>
              <a:t>seqiientes</a:t>
            </a:r>
            <a:r>
              <a:rPr lang="pt-BR" noProof="0" dirty="0" smtClean="0"/>
              <a:t> ). </a:t>
            </a:r>
          </a:p>
          <a:p>
            <a:pPr marL="0" lvl="0" indent="0">
              <a:buNone/>
            </a:pPr>
            <a:r>
              <a:rPr lang="pt-BR" noProof="0" dirty="0" smtClean="0"/>
              <a:t>0 Lado Direito: Trata da </a:t>
            </a:r>
            <a:r>
              <a:rPr lang="pt-BR" noProof="0" dirty="0" err="1" smtClean="0"/>
              <a:t>informacao</a:t>
            </a:r>
            <a:r>
              <a:rPr lang="pt-BR" noProof="0" dirty="0" smtClean="0"/>
              <a:t> visual, as </a:t>
            </a:r>
            <a:r>
              <a:rPr lang="pt-BR" noProof="0" dirty="0" err="1" smtClean="0"/>
              <a:t>relacoes</a:t>
            </a:r>
            <a:r>
              <a:rPr lang="pt-BR" noProof="0" dirty="0" smtClean="0"/>
              <a:t> de </a:t>
            </a:r>
            <a:r>
              <a:rPr lang="pt-BR" noProof="0" dirty="0" err="1" smtClean="0"/>
              <a:t>espaco</a:t>
            </a:r>
            <a:r>
              <a:rPr lang="pt-BR" noProof="0" dirty="0" smtClean="0"/>
              <a:t>, a </a:t>
            </a:r>
            <a:br>
              <a:rPr lang="pt-BR" noProof="0" dirty="0" smtClean="0"/>
            </a:br>
            <a:r>
              <a:rPr lang="pt-BR" noProof="0" dirty="0" smtClean="0"/>
              <a:t>capacidade de perceber "0 quadro grande", formas </a:t>
            </a:r>
            <a:r>
              <a:rPr lang="pt-BR" noProof="0" dirty="0" err="1" smtClean="0"/>
              <a:t>basicas</a:t>
            </a:r>
            <a:r>
              <a:rPr lang="pt-BR" noProof="0" dirty="0" smtClean="0"/>
              <a:t> e </a:t>
            </a:r>
            <a:r>
              <a:rPr lang="pt-BR" noProof="0" dirty="0" err="1" smtClean="0"/>
              <a:t>padroes</a:t>
            </a:r>
            <a:r>
              <a:rPr lang="pt-BR" noProof="0" dirty="0" smtClean="0"/>
              <a:t> </a:t>
            </a:r>
            <a:br>
              <a:rPr lang="pt-BR" noProof="0" dirty="0" smtClean="0"/>
            </a:br>
            <a:r>
              <a:rPr lang="pt-BR" noProof="0" dirty="0" smtClean="0"/>
              <a:t>e os processos de pensamentos abstratos e algumas de nossas respostas </a:t>
            </a:r>
            <a:br>
              <a:rPr lang="pt-BR" noProof="0" dirty="0" smtClean="0"/>
            </a:br>
            <a:r>
              <a:rPr lang="pt-BR" noProof="0" dirty="0" smtClean="0"/>
              <a:t>emocionais. </a:t>
            </a:r>
          </a:p>
          <a:p>
            <a:pPr marL="0" lvl="0" indent="0">
              <a:buNone/>
            </a:pPr>
            <a:r>
              <a:rPr lang="pt-BR" noProof="0" dirty="0" smtClean="0"/>
              <a:t/>
            </a:r>
            <a:br>
              <a:rPr lang="pt-BR" noProof="0" dirty="0" smtClean="0"/>
            </a:br>
            <a:endParaRPr lang="pt-BR" noProof="0" dirty="0" smtClean="0"/>
          </a:p>
          <a:p>
            <a:pPr marL="0" lvl="0" indent="0">
              <a:buNone/>
            </a:pPr>
            <a:r>
              <a:rPr lang="pt-BR" noProof="0" dirty="0" smtClean="0"/>
              <a:t>-- </a:t>
            </a:r>
          </a:p>
          <a:p>
            <a:pPr marL="0" lvl="0" indent="0">
              <a:buNone/>
            </a:pPr>
            <a:r>
              <a:rPr lang="pt-BR" noProof="0" dirty="0" smtClean="0"/>
              <a:t/>
            </a:r>
            <a:br>
              <a:rPr lang="pt-BR" noProof="0" dirty="0" smtClean="0"/>
            </a:br>
            <a:r>
              <a:rPr lang="pt-BR" noProof="0" dirty="0" smtClean="0"/>
              <a:t>3 </a:t>
            </a:r>
          </a:p>
          <a:p>
            <a:pPr marL="0" lvl="0" indent="0">
              <a:buNone/>
            </a:pPr>
            <a:r>
              <a:rPr lang="pt-BR" noProof="0" dirty="0" smtClean="0"/>
              <a:t>2. A </a:t>
            </a:r>
            <a:r>
              <a:rPr lang="pt-BR" noProof="0" dirty="0" err="1" smtClean="0"/>
              <a:t>Organizacao</a:t>
            </a:r>
            <a:r>
              <a:rPr lang="pt-BR" noProof="0" dirty="0" smtClean="0"/>
              <a:t> - Centros de Controle em </a:t>
            </a:r>
            <a:r>
              <a:rPr lang="pt-BR" noProof="0" dirty="0" err="1" smtClean="0"/>
              <a:t>Hcmisferios</a:t>
            </a:r>
            <a:r>
              <a:rPr lang="pt-BR" noProof="0" dirty="0" smtClean="0"/>
              <a:t> Diferentes </a:t>
            </a:r>
          </a:p>
          <a:p>
            <a:pPr marL="0" lvl="0" indent="0">
              <a:buNone/>
            </a:pPr>
            <a:r>
              <a:rPr lang="pt-BR" noProof="0" dirty="0" smtClean="0"/>
              <a:t>Nas mulheres as habilidades de idioma e de </a:t>
            </a:r>
            <a:r>
              <a:rPr lang="pt-BR" noProof="0" dirty="0" err="1" smtClean="0"/>
              <a:t>espaco</a:t>
            </a:r>
            <a:r>
              <a:rPr lang="pt-BR" noProof="0" dirty="0" smtClean="0"/>
              <a:t> </a:t>
            </a:r>
            <a:r>
              <a:rPr lang="pt-BR" noProof="0" dirty="0" err="1" smtClean="0"/>
              <a:t>sao</a:t>
            </a:r>
            <a:r>
              <a:rPr lang="pt-BR" noProof="0" dirty="0" smtClean="0"/>
              <a:t> controlados </a:t>
            </a:r>
            <a:br>
              <a:rPr lang="pt-BR" noProof="0" dirty="0" smtClean="0"/>
            </a:br>
            <a:r>
              <a:rPr lang="pt-BR" noProof="0" dirty="0" err="1" smtClean="0"/>
              <a:t>atraves</a:t>
            </a:r>
            <a:r>
              <a:rPr lang="pt-BR" noProof="0" dirty="0" smtClean="0"/>
              <a:t> de centros em ambos os lados do </a:t>
            </a:r>
            <a:r>
              <a:rPr lang="pt-BR" noProof="0" dirty="0" err="1" smtClean="0"/>
              <a:t>cerebro</a:t>
            </a:r>
            <a:r>
              <a:rPr lang="pt-BR" noProof="0" dirty="0" smtClean="0"/>
              <a:t>, </a:t>
            </a:r>
          </a:p>
          <a:p>
            <a:pPr marL="0" lvl="0" indent="0">
              <a:buNone/>
            </a:pPr>
            <a:r>
              <a:rPr lang="pt-BR" noProof="0" dirty="0" smtClean="0"/>
              <a:t>Mas em homens tais habilidades </a:t>
            </a:r>
            <a:r>
              <a:rPr lang="pt-BR" noProof="0" dirty="0" err="1" smtClean="0"/>
              <a:t>sao</a:t>
            </a:r>
            <a:r>
              <a:rPr lang="pt-BR" noProof="0" dirty="0" smtClean="0"/>
              <a:t> localizadas muito mais </a:t>
            </a:r>
            <a:br>
              <a:rPr lang="pt-BR" noProof="0" dirty="0" smtClean="0"/>
            </a:br>
            <a:r>
              <a:rPr lang="pt-BR" noProof="0" dirty="0" smtClean="0"/>
              <a:t>especificamente, 0 lado direito para habilidades de </a:t>
            </a:r>
            <a:r>
              <a:rPr lang="pt-BR" noProof="0" dirty="0" err="1" smtClean="0"/>
              <a:t>espaco</a:t>
            </a:r>
            <a:r>
              <a:rPr lang="pt-BR" noProof="0" dirty="0" smtClean="0"/>
              <a:t>, a esquerda para </a:t>
            </a:r>
            <a:br>
              <a:rPr lang="pt-BR" noProof="0" dirty="0" smtClean="0"/>
            </a:br>
            <a:r>
              <a:rPr lang="pt-BR" noProof="0" dirty="0" smtClean="0"/>
              <a:t>verbal. </a:t>
            </a:r>
          </a:p>
          <a:p>
            <a:pPr marL="0" lvl="0" indent="0">
              <a:buNone/>
            </a:pPr>
            <a:r>
              <a:rPr lang="pt-BR" noProof="0" dirty="0" smtClean="0"/>
              <a:t>Em mulheres e menos claramente definida a </a:t>
            </a:r>
            <a:r>
              <a:rPr lang="pt-BR" noProof="0" dirty="0" err="1" smtClean="0"/>
              <a:t>divisao</a:t>
            </a:r>
            <a:r>
              <a:rPr lang="pt-BR" noProof="0" dirty="0" smtClean="0"/>
              <a:t> funcional entre os </a:t>
            </a:r>
            <a:br>
              <a:rPr lang="pt-BR" noProof="0" dirty="0" smtClean="0"/>
            </a:br>
            <a:r>
              <a:rPr lang="pt-BR" noProof="0" dirty="0" smtClean="0"/>
              <a:t>lados esquerdo e direito do </a:t>
            </a:r>
            <a:r>
              <a:rPr lang="pt-BR" noProof="0" dirty="0" err="1" smtClean="0"/>
              <a:t>cerebro</a:t>
            </a:r>
            <a:r>
              <a:rPr lang="pt-BR" noProof="0" dirty="0" smtClean="0"/>
              <a:t>, </a:t>
            </a:r>
          </a:p>
          <a:p>
            <a:pPr marL="0" lvl="0" indent="0">
              <a:buNone/>
            </a:pPr>
            <a:r>
              <a:rPr lang="pt-BR" noProof="0" dirty="0" smtClean="0"/>
              <a:t>Mas em </a:t>
            </a:r>
            <a:r>
              <a:rPr lang="pt-BR" noProof="0" dirty="0" err="1" smtClean="0"/>
              <a:t>horn</a:t>
            </a:r>
            <a:r>
              <a:rPr lang="pt-BR" noProof="0" dirty="0" smtClean="0"/>
              <a:t> </a:t>
            </a:r>
            <a:r>
              <a:rPr lang="pt-BR" noProof="0" dirty="0" err="1" smtClean="0"/>
              <a:t>ens</a:t>
            </a:r>
            <a:r>
              <a:rPr lang="pt-BR" noProof="0" dirty="0" smtClean="0"/>
              <a:t> as </a:t>
            </a:r>
            <a:r>
              <a:rPr lang="pt-BR" noProof="0" dirty="0" err="1" smtClean="0"/>
              <a:t>funcoes</a:t>
            </a:r>
            <a:r>
              <a:rPr lang="pt-BR" noProof="0" dirty="0" smtClean="0"/>
              <a:t> </a:t>
            </a:r>
            <a:r>
              <a:rPr lang="pt-BR" noProof="0" dirty="0" err="1" smtClean="0"/>
              <a:t>estao</a:t>
            </a:r>
            <a:r>
              <a:rPr lang="pt-BR" noProof="0" dirty="0" smtClean="0"/>
              <a:t> mais especializados. 0 lado esquerdo </a:t>
            </a:r>
            <a:br>
              <a:rPr lang="pt-BR" noProof="0" dirty="0" smtClean="0"/>
            </a:br>
            <a:r>
              <a:rPr lang="pt-BR" noProof="0" dirty="0" smtClean="0"/>
              <a:t>quase e reservado exclusivamente para 0 controle de habilidades verbais, </a:t>
            </a:r>
            <a:br>
              <a:rPr lang="pt-BR" noProof="0" dirty="0" smtClean="0"/>
            </a:br>
            <a:r>
              <a:rPr lang="pt-BR" noProof="0" dirty="0" smtClean="0"/>
              <a:t>o lado direito para 0 visual. </a:t>
            </a:r>
          </a:p>
          <a:p>
            <a:pPr marL="0" lvl="0" indent="0">
              <a:buNone/>
            </a:pPr>
            <a:r>
              <a:rPr lang="pt-BR" noProof="0" dirty="0" smtClean="0"/>
              <a:t>As </a:t>
            </a:r>
            <a:r>
              <a:rPr lang="pt-BR" noProof="0" dirty="0" err="1" smtClean="0"/>
              <a:t>funcoes</a:t>
            </a:r>
            <a:r>
              <a:rPr lang="pt-BR" noProof="0" dirty="0" smtClean="0"/>
              <a:t> do </a:t>
            </a:r>
            <a:r>
              <a:rPr lang="pt-BR" noProof="0" dirty="0" err="1" smtClean="0"/>
              <a:t>cerebro</a:t>
            </a:r>
            <a:r>
              <a:rPr lang="pt-BR" noProof="0" dirty="0" smtClean="0"/>
              <a:t> relacionados as </a:t>
            </a:r>
            <a:r>
              <a:rPr lang="pt-BR" noProof="0" dirty="0" err="1" smtClean="0"/>
              <a:t>mecamcas</a:t>
            </a:r>
            <a:r>
              <a:rPr lang="pt-BR" noProof="0" dirty="0" smtClean="0"/>
              <a:t> de idioma como </a:t>
            </a:r>
            <a:br>
              <a:rPr lang="pt-BR" noProof="0" dirty="0" smtClean="0"/>
            </a:br>
            <a:r>
              <a:rPr lang="pt-BR" noProof="0" dirty="0" err="1" smtClean="0"/>
              <a:t>gramatica</a:t>
            </a:r>
            <a:r>
              <a:rPr lang="pt-BR" noProof="0" dirty="0" smtClean="0"/>
              <a:t>, ortografia e </a:t>
            </a:r>
            <a:r>
              <a:rPr lang="pt-BR" noProof="0" dirty="0" err="1" smtClean="0"/>
              <a:t>producao</a:t>
            </a:r>
            <a:r>
              <a:rPr lang="pt-BR" noProof="0" dirty="0" smtClean="0"/>
              <a:t> de fala, </a:t>
            </a:r>
            <a:r>
              <a:rPr lang="pt-BR" noProof="0" dirty="0" err="1" smtClean="0"/>
              <a:t>sao</a:t>
            </a:r>
            <a:r>
              <a:rPr lang="pt-BR" noProof="0" dirty="0" smtClean="0"/>
              <a:t> diferentemente organizados </a:t>
            </a:r>
            <a:br>
              <a:rPr lang="pt-BR" noProof="0" dirty="0" smtClean="0"/>
            </a:br>
            <a:r>
              <a:rPr lang="pt-BR" noProof="0" dirty="0" smtClean="0"/>
              <a:t>nos homens e nas mulheres. </a:t>
            </a:r>
          </a:p>
          <a:p>
            <a:pPr marL="0" lvl="0" indent="0">
              <a:buNone/>
            </a:pPr>
            <a:r>
              <a:rPr lang="pt-BR" noProof="0" dirty="0" smtClean="0"/>
              <a:t>3. Resultados - Modos Diferentes de Pensar </a:t>
            </a:r>
          </a:p>
          <a:p>
            <a:pPr marL="0" lvl="0" indent="0">
              <a:buNone/>
            </a:pPr>
            <a:r>
              <a:rPr lang="pt-BR" noProof="0" dirty="0" smtClean="0"/>
              <a:t>A </a:t>
            </a:r>
            <a:r>
              <a:rPr lang="pt-BR" noProof="0" dirty="0" err="1" smtClean="0"/>
              <a:t>organizacao</a:t>
            </a:r>
            <a:r>
              <a:rPr lang="pt-BR" noProof="0" dirty="0" smtClean="0"/>
              <a:t> </a:t>
            </a:r>
            <a:r>
              <a:rPr lang="pt-BR" noProof="0" dirty="0" err="1" smtClean="0"/>
              <a:t>padrao</a:t>
            </a:r>
            <a:r>
              <a:rPr lang="pt-BR" noProof="0" dirty="0" smtClean="0"/>
              <a:t> masculino e feminino do </a:t>
            </a:r>
            <a:r>
              <a:rPr lang="pt-BR" noProof="0" dirty="0" err="1" smtClean="0"/>
              <a:t>cerebro</a:t>
            </a:r>
            <a:r>
              <a:rPr lang="pt-BR" noProof="0" dirty="0" smtClean="0"/>
              <a:t> </a:t>
            </a:r>
            <a:r>
              <a:rPr lang="pt-BR" noProof="0" dirty="0" err="1" smtClean="0"/>
              <a:t>tern</a:t>
            </a:r>
            <a:r>
              <a:rPr lang="pt-BR" noProof="0" dirty="0" smtClean="0"/>
              <a:t> vantagens e </a:t>
            </a:r>
            <a:br>
              <a:rPr lang="pt-BR" noProof="0" dirty="0" smtClean="0"/>
            </a:br>
            <a:r>
              <a:rPr lang="pt-BR" noProof="0" dirty="0" smtClean="0"/>
              <a:t>desvantagens para ambos os sexos. Homens </a:t>
            </a:r>
            <a:r>
              <a:rPr lang="pt-BR" noProof="0" dirty="0" err="1" smtClean="0"/>
              <a:t>nao</a:t>
            </a:r>
            <a:r>
              <a:rPr lang="pt-BR" noProof="0" dirty="0" smtClean="0"/>
              <a:t> </a:t>
            </a:r>
            <a:r>
              <a:rPr lang="pt-BR" noProof="0" dirty="0" err="1" smtClean="0"/>
              <a:t>sao</a:t>
            </a:r>
            <a:r>
              <a:rPr lang="pt-BR" noProof="0" dirty="0" smtClean="0"/>
              <a:t> </a:t>
            </a:r>
            <a:r>
              <a:rPr lang="pt-BR" noProof="0" dirty="0" err="1" smtClean="0"/>
              <a:t>tao</a:t>
            </a:r>
            <a:r>
              <a:rPr lang="pt-BR" noProof="0" dirty="0" smtClean="0"/>
              <a:t> facilmente </a:t>
            </a:r>
            <a:br>
              <a:rPr lang="pt-BR" noProof="0" dirty="0" smtClean="0"/>
            </a:br>
            <a:r>
              <a:rPr lang="pt-BR" noProof="0" dirty="0" err="1" smtClean="0"/>
              <a:t>distraidos</a:t>
            </a:r>
            <a:r>
              <a:rPr lang="pt-BR" noProof="0" dirty="0" smtClean="0"/>
              <a:t> por </a:t>
            </a:r>
            <a:r>
              <a:rPr lang="pt-BR" noProof="0" dirty="0" err="1" smtClean="0"/>
              <a:t>informacao</a:t>
            </a:r>
            <a:r>
              <a:rPr lang="pt-BR" noProof="0" dirty="0" smtClean="0"/>
              <a:t> </a:t>
            </a:r>
            <a:r>
              <a:rPr lang="pt-BR" noProof="0" dirty="0" err="1" smtClean="0"/>
              <a:t>superflua</a:t>
            </a:r>
            <a:r>
              <a:rPr lang="pt-BR" noProof="0" dirty="0" smtClean="0"/>
              <a:t>. </a:t>
            </a:r>
          </a:p>
          <a:p>
            <a:pPr marL="0" lvl="0" indent="0">
              <a:buNone/>
            </a:pPr>
            <a:r>
              <a:rPr lang="pt-BR" noProof="0" dirty="0" smtClean="0"/>
              <a:t>Corpus </a:t>
            </a:r>
            <a:r>
              <a:rPr lang="pt-BR" noProof="0" dirty="0" err="1" smtClean="0"/>
              <a:t>Callosum</a:t>
            </a:r>
            <a:r>
              <a:rPr lang="pt-BR" noProof="0" dirty="0" smtClean="0"/>
              <a:t> - 0 pacote de fibras que unem os lados esquerdo e </a:t>
            </a:r>
            <a:br>
              <a:rPr lang="pt-BR" noProof="0" dirty="0" smtClean="0"/>
            </a:br>
            <a:r>
              <a:rPr lang="pt-BR" noProof="0" dirty="0" smtClean="0"/>
              <a:t>direito do </a:t>
            </a:r>
            <a:r>
              <a:rPr lang="pt-BR" noProof="0" dirty="0" err="1" smtClean="0"/>
              <a:t>cere</a:t>
            </a:r>
            <a:r>
              <a:rPr lang="pt-BR" noProof="0" dirty="0" smtClean="0"/>
              <a:t> </a:t>
            </a:r>
            <a:r>
              <a:rPr lang="pt-BR" noProof="0" dirty="0" err="1" smtClean="0"/>
              <a:t>bro</a:t>
            </a:r>
            <a:r>
              <a:rPr lang="pt-BR" noProof="0" dirty="0" smtClean="0"/>
              <a:t>. </a:t>
            </a:r>
          </a:p>
          <a:p>
            <a:pPr marL="0" lvl="0" indent="0">
              <a:buNone/>
            </a:pPr>
            <a:r>
              <a:rPr lang="pt-BR" noProof="0" dirty="0" smtClean="0"/>
              <a:t>A </a:t>
            </a:r>
            <a:r>
              <a:rPr lang="pt-BR" noProof="0" dirty="0" err="1" smtClean="0"/>
              <a:t>Importancia</a:t>
            </a:r>
            <a:r>
              <a:rPr lang="pt-BR" noProof="0" dirty="0" smtClean="0"/>
              <a:t>: Estas fibras de nervo permitem a troca de </a:t>
            </a:r>
            <a:r>
              <a:rPr lang="pt-BR" noProof="0" dirty="0" err="1" smtClean="0"/>
              <a:t>informacao</a:t>
            </a:r>
            <a:r>
              <a:rPr lang="pt-BR" noProof="0" dirty="0" smtClean="0"/>
              <a:t> </a:t>
            </a:r>
            <a:br>
              <a:rPr lang="pt-BR" noProof="0" dirty="0" smtClean="0"/>
            </a:br>
            <a:r>
              <a:rPr lang="pt-BR" noProof="0" dirty="0" smtClean="0"/>
              <a:t>entre as duas metades do </a:t>
            </a:r>
            <a:r>
              <a:rPr lang="pt-BR" noProof="0" dirty="0" err="1" smtClean="0"/>
              <a:t>cerebro</a:t>
            </a:r>
            <a:r>
              <a:rPr lang="pt-BR" noProof="0" dirty="0" smtClean="0"/>
              <a:t>. </a:t>
            </a:r>
          </a:p>
          <a:p>
            <a:pPr marL="0" lvl="0" indent="0">
              <a:buNone/>
            </a:pPr>
            <a:r>
              <a:rPr lang="pt-BR" noProof="0" dirty="0" smtClean="0"/>
              <a:t>A </a:t>
            </a:r>
            <a:r>
              <a:rPr lang="pt-BR" noProof="0" dirty="0" err="1" smtClean="0"/>
              <a:t>Diferenca</a:t>
            </a:r>
            <a:r>
              <a:rPr lang="pt-BR" noProof="0" dirty="0" smtClean="0"/>
              <a:t>: Em mulheres a </a:t>
            </a:r>
            <a:r>
              <a:rPr lang="pt-BR" noProof="0" dirty="0" err="1" smtClean="0"/>
              <a:t>area</a:t>
            </a:r>
            <a:r>
              <a:rPr lang="pt-BR" noProof="0" dirty="0" smtClean="0"/>
              <a:t> importante do corpus </a:t>
            </a:r>
            <a:r>
              <a:rPr lang="pt-BR" noProof="0" dirty="0" err="1" smtClean="0"/>
              <a:t>callosum</a:t>
            </a:r>
            <a:r>
              <a:rPr lang="pt-BR" noProof="0" dirty="0" smtClean="0"/>
              <a:t> estava </a:t>
            </a:r>
            <a:br>
              <a:rPr lang="pt-BR" noProof="0" dirty="0" smtClean="0"/>
            </a:br>
            <a:r>
              <a:rPr lang="pt-BR" noProof="0" dirty="0" smtClean="0"/>
              <a:t>mais espessa e mais bulbosa que em homens. Ha </a:t>
            </a:r>
            <a:r>
              <a:rPr lang="pt-BR" noProof="0" dirty="0" err="1" smtClean="0"/>
              <a:t>urn</a:t>
            </a:r>
            <a:r>
              <a:rPr lang="pt-BR" noProof="0" dirty="0" smtClean="0"/>
              <a:t> numero maior de </a:t>
            </a:r>
            <a:br>
              <a:rPr lang="pt-BR" noProof="0" dirty="0" smtClean="0"/>
            </a:br>
            <a:r>
              <a:rPr lang="pt-BR" noProof="0" dirty="0" err="1" smtClean="0"/>
              <a:t>conexoes</a:t>
            </a:r>
            <a:r>
              <a:rPr lang="pt-BR" noProof="0" dirty="0" smtClean="0"/>
              <a:t> em mulheres. Isto significa que mais </a:t>
            </a:r>
            <a:r>
              <a:rPr lang="pt-BR" noProof="0" dirty="0" err="1" smtClean="0"/>
              <a:t>informacao</a:t>
            </a:r>
            <a:r>
              <a:rPr lang="pt-BR" noProof="0" dirty="0" smtClean="0"/>
              <a:t> esta sendo </a:t>
            </a:r>
            <a:br>
              <a:rPr lang="pt-BR" noProof="0" dirty="0" smtClean="0"/>
            </a:br>
            <a:r>
              <a:rPr lang="pt-BR" noProof="0" dirty="0" smtClean="0"/>
              <a:t>trocada entre os lados esquerdo e direito do </a:t>
            </a:r>
            <a:r>
              <a:rPr lang="pt-BR" noProof="0" dirty="0" err="1" smtClean="0"/>
              <a:t>cerebro</a:t>
            </a:r>
            <a:r>
              <a:rPr lang="pt-BR" noProof="0" dirty="0" smtClean="0"/>
              <a:t> feminino.</a:t>
            </a:r>
            <a:endParaRPr lang="pt-BR" noProof="0" dirty="0"/>
          </a:p>
        </p:txBody>
      </p:sp>
      <p:pic>
        <p:nvPicPr>
          <p:cNvPr id="4" name="Picture 3" descr="3DecBrainGraphic.jpg"/>
          <p:cNvPicPr>
            <a:picLocks noChangeAspect="1"/>
          </p:cNvPicPr>
          <p:nvPr/>
        </p:nvPicPr>
        <p:blipFill>
          <a:blip r:embed="rId2" cstate="print"/>
          <a:stretch>
            <a:fillRect/>
          </a:stretch>
        </p:blipFill>
        <p:spPr>
          <a:xfrm>
            <a:off x="4762500" y="4114800"/>
            <a:ext cx="4381500" cy="2743200"/>
          </a:xfrm>
          <a:prstGeom prst="rect">
            <a:avLst/>
          </a:prstGeom>
        </p:spPr>
      </p:pic>
      <p:pic>
        <p:nvPicPr>
          <p:cNvPr id="5" name="Picture 4" descr="images.jpg"/>
          <p:cNvPicPr>
            <a:picLocks noChangeAspect="1"/>
          </p:cNvPicPr>
          <p:nvPr/>
        </p:nvPicPr>
        <p:blipFill>
          <a:blip r:embed="rId3" cstate="print"/>
          <a:stretch>
            <a:fillRect/>
          </a:stretch>
        </p:blipFill>
        <p:spPr>
          <a:xfrm>
            <a:off x="0" y="3356992"/>
            <a:ext cx="4288712" cy="3240360"/>
          </a:xfrm>
          <a:prstGeom prst="rect">
            <a:avLst/>
          </a:prstGeom>
        </p:spPr>
      </p:pic>
      <p:pic>
        <p:nvPicPr>
          <p:cNvPr id="7" name="Picture 6" descr="q.jpg"/>
          <p:cNvPicPr>
            <a:picLocks noChangeAspect="1"/>
          </p:cNvPicPr>
          <p:nvPr/>
        </p:nvPicPr>
        <p:blipFill>
          <a:blip r:embed="rId4" cstate="print"/>
          <a:stretch>
            <a:fillRect/>
          </a:stretch>
        </p:blipFill>
        <p:spPr>
          <a:xfrm>
            <a:off x="4788024" y="0"/>
            <a:ext cx="4549321" cy="2592444"/>
          </a:xfrm>
          <a:prstGeom prst="rect">
            <a:avLst/>
          </a:prstGeom>
        </p:spPr>
      </p:pic>
      <p:pic>
        <p:nvPicPr>
          <p:cNvPr id="8" name="Picture 7" descr="rlhemi.gif"/>
          <p:cNvPicPr>
            <a:picLocks noChangeAspect="1"/>
          </p:cNvPicPr>
          <p:nvPr/>
        </p:nvPicPr>
        <p:blipFill>
          <a:blip r:embed="rId5" cstate="print"/>
          <a:stretch>
            <a:fillRect/>
          </a:stretch>
        </p:blipFill>
        <p:spPr>
          <a:xfrm>
            <a:off x="0" y="0"/>
            <a:ext cx="4667250" cy="3276600"/>
          </a:xfrm>
          <a:prstGeom prst="rect">
            <a:avLst/>
          </a:prstGeom>
        </p:spPr>
      </p:pic>
      <p:sp>
        <p:nvSpPr>
          <p:cNvPr id="9" name="Slide Number Placeholder 8"/>
          <p:cNvSpPr>
            <a:spLocks noGrp="1"/>
          </p:cNvSpPr>
          <p:nvPr>
            <p:ph type="sldNum" sz="quarter" idx="12"/>
          </p:nvPr>
        </p:nvSpPr>
        <p:spPr/>
        <p:txBody>
          <a:bodyPr/>
          <a:lstStyle/>
          <a:p>
            <a:fld id="{64B2D999-5781-44F1-80D2-850D510B5CAB}" type="slidenum">
              <a:rPr lang="pt-BR" smtClean="0"/>
              <a:pPr/>
              <a:t>118</a:t>
            </a:fld>
            <a:endParaRPr lang="pt-B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noProof="0" dirty="0" smtClean="0"/>
              <a:t>AS DIFERENEAS FISICAS DO CÉREBRO</a:t>
            </a:r>
            <a:endParaRPr lang="pt-BR" noProof="0" dirty="0"/>
          </a:p>
        </p:txBody>
      </p:sp>
      <p:sp>
        <p:nvSpPr>
          <p:cNvPr id="3" name="Content Placeholder 2"/>
          <p:cNvSpPr>
            <a:spLocks noGrp="1"/>
          </p:cNvSpPr>
          <p:nvPr>
            <p:ph idx="1"/>
          </p:nvPr>
        </p:nvSpPr>
        <p:spPr/>
        <p:txBody>
          <a:bodyPr>
            <a:noAutofit/>
          </a:bodyPr>
          <a:lstStyle/>
          <a:p>
            <a:pPr marL="0" lvl="0" indent="0">
              <a:buNone/>
            </a:pPr>
            <a:r>
              <a:rPr lang="pt-BR" dirty="0" smtClean="0"/>
              <a:t>O</a:t>
            </a:r>
            <a:r>
              <a:rPr lang="pt-BR" noProof="0" dirty="0" smtClean="0"/>
              <a:t> </a:t>
            </a:r>
            <a:r>
              <a:rPr lang="pt-BR" noProof="0" dirty="0" err="1" smtClean="0"/>
              <a:t>hipotalamo</a:t>
            </a:r>
            <a:r>
              <a:rPr lang="pt-BR" noProof="0" dirty="0" smtClean="0"/>
              <a:t> - a parte do </a:t>
            </a:r>
            <a:r>
              <a:rPr lang="pt-BR" noProof="0" dirty="0" err="1" smtClean="0"/>
              <a:t>cerebro</a:t>
            </a:r>
            <a:r>
              <a:rPr lang="pt-BR" noProof="0" dirty="0" smtClean="0"/>
              <a:t> que controla comportamento sexual. </a:t>
            </a:r>
          </a:p>
          <a:p>
            <a:pPr marL="0" lvl="0" indent="0">
              <a:buNone/>
            </a:pPr>
            <a:r>
              <a:rPr lang="pt-BR" noProof="0" dirty="0" smtClean="0"/>
              <a:t>1. As </a:t>
            </a:r>
            <a:r>
              <a:rPr lang="pt-BR" noProof="0" dirty="0" err="1" smtClean="0"/>
              <a:t>Diferencas</a:t>
            </a:r>
            <a:r>
              <a:rPr lang="pt-BR" noProof="0" dirty="0" smtClean="0"/>
              <a:t>: </a:t>
            </a:r>
          </a:p>
          <a:p>
            <a:pPr marL="0" lvl="0" indent="0">
              <a:buNone/>
            </a:pPr>
            <a:r>
              <a:rPr lang="pt-BR" noProof="0" dirty="0" smtClean="0"/>
              <a:t>a. Comprimento de alguns conectores de </a:t>
            </a:r>
            <a:r>
              <a:rPr lang="pt-BR" noProof="0" dirty="0" err="1" smtClean="0"/>
              <a:t>celulas</a:t>
            </a:r>
            <a:r>
              <a:rPr lang="pt-BR" noProof="0" dirty="0" smtClean="0"/>
              <a:t> nervosas. </a:t>
            </a:r>
          </a:p>
          <a:p>
            <a:pPr marL="0" lvl="0" indent="0">
              <a:buNone/>
            </a:pPr>
            <a:r>
              <a:rPr lang="pt-BR" noProof="0" dirty="0" smtClean="0"/>
              <a:t>b. </a:t>
            </a:r>
            <a:r>
              <a:rPr lang="pt-BR" noProof="0" dirty="0" err="1" smtClean="0"/>
              <a:t>Urn</a:t>
            </a:r>
            <a:r>
              <a:rPr lang="pt-BR" noProof="0" dirty="0" smtClean="0"/>
              <a:t> </a:t>
            </a:r>
            <a:r>
              <a:rPr lang="pt-BR" noProof="0" dirty="0" err="1" smtClean="0"/>
              <a:t>padrao</a:t>
            </a:r>
            <a:r>
              <a:rPr lang="pt-BR" noProof="0" dirty="0" smtClean="0"/>
              <a:t> diferente de ramos. </a:t>
            </a:r>
          </a:p>
          <a:p>
            <a:pPr marL="0" lvl="0" indent="0">
              <a:buNone/>
            </a:pPr>
            <a:r>
              <a:rPr lang="pt-BR" noProof="0" dirty="0" smtClean="0"/>
              <a:t>Diferentes caminhos que os mensageiros </a:t>
            </a:r>
            <a:r>
              <a:rPr lang="pt-BR" noProof="0" dirty="0" err="1" smtClean="0"/>
              <a:t>quimicos</a:t>
            </a:r>
            <a:r>
              <a:rPr lang="pt-BR" noProof="0" dirty="0" smtClean="0"/>
              <a:t> dos </a:t>
            </a:r>
            <a:r>
              <a:rPr lang="pt-BR" noProof="0" dirty="0" err="1" smtClean="0"/>
              <a:t>hormonios</a:t>
            </a:r>
            <a:r>
              <a:rPr lang="pt-BR" noProof="0" dirty="0" smtClean="0"/>
              <a:t> </a:t>
            </a:r>
            <a:br>
              <a:rPr lang="pt-BR" noProof="0" dirty="0" smtClean="0"/>
            </a:br>
            <a:r>
              <a:rPr lang="pt-BR" noProof="0" dirty="0" smtClean="0"/>
              <a:t>levam para </a:t>
            </a:r>
            <a:r>
              <a:rPr lang="pt-BR" noProof="0" dirty="0" err="1" smtClean="0"/>
              <a:t>alcancar</a:t>
            </a:r>
            <a:r>
              <a:rPr lang="pt-BR" noProof="0" dirty="0" smtClean="0"/>
              <a:t> destinos diferentes no </a:t>
            </a:r>
            <a:r>
              <a:rPr lang="pt-BR" noProof="0" dirty="0" err="1" smtClean="0"/>
              <a:t>cere</a:t>
            </a:r>
            <a:r>
              <a:rPr lang="pt-BR" noProof="0" dirty="0" smtClean="0"/>
              <a:t> </a:t>
            </a:r>
            <a:r>
              <a:rPr lang="pt-BR" noProof="0" dirty="0" err="1" smtClean="0"/>
              <a:t>bro</a:t>
            </a:r>
            <a:r>
              <a:rPr lang="pt-BR" noProof="0" dirty="0" smtClean="0"/>
              <a:t>. </a:t>
            </a:r>
          </a:p>
          <a:p>
            <a:pPr marL="0" lvl="0" indent="0">
              <a:buNone/>
            </a:pPr>
            <a:r>
              <a:rPr lang="pt-BR" noProof="0" dirty="0" smtClean="0"/>
              <a:t>d. Os fios de </a:t>
            </a:r>
            <a:r>
              <a:rPr lang="pt-BR" noProof="0" dirty="0" err="1" smtClean="0"/>
              <a:t>celulas</a:t>
            </a:r>
            <a:r>
              <a:rPr lang="pt-BR" noProof="0" dirty="0" smtClean="0"/>
              <a:t> nervosas </a:t>
            </a:r>
            <a:r>
              <a:rPr lang="pt-BR" noProof="0" dirty="0" err="1" smtClean="0"/>
              <a:t>sao</a:t>
            </a:r>
            <a:r>
              <a:rPr lang="pt-BR" noProof="0" dirty="0" smtClean="0"/>
              <a:t> muito mais densas no </a:t>
            </a:r>
            <a:r>
              <a:rPr lang="pt-BR" noProof="0" dirty="0" err="1" smtClean="0"/>
              <a:t>homen</a:t>
            </a:r>
            <a:r>
              <a:rPr lang="pt-BR" noProof="0" dirty="0" smtClean="0"/>
              <a:t>. </a:t>
            </a:r>
          </a:p>
          <a:p>
            <a:pPr marL="0" lvl="0" indent="0">
              <a:buNone/>
            </a:pPr>
            <a:r>
              <a:rPr lang="pt-BR" noProof="0" dirty="0" smtClean="0"/>
              <a:t>0 resultado e que Deus deu para 0 homem </a:t>
            </a:r>
            <a:r>
              <a:rPr lang="pt-BR" noProof="0" dirty="0" err="1" smtClean="0"/>
              <a:t>urn</a:t>
            </a:r>
            <a:r>
              <a:rPr lang="pt-BR" noProof="0" dirty="0" smtClean="0"/>
              <a:t> impulso sexual mais </a:t>
            </a:r>
            <a:br>
              <a:rPr lang="pt-BR" noProof="0" dirty="0" smtClean="0"/>
            </a:br>
            <a:r>
              <a:rPr lang="pt-BR" noProof="0" dirty="0" smtClean="0"/>
              <a:t>forte do que it mulher, e que os dois </a:t>
            </a:r>
            <a:r>
              <a:rPr lang="pt-BR" noProof="0" dirty="0" err="1" smtClean="0"/>
              <a:t>rea</a:t>
            </a:r>
            <a:r>
              <a:rPr lang="pt-BR" noProof="0" dirty="0" smtClean="0"/>
              <a:t> </a:t>
            </a:r>
            <a:r>
              <a:rPr lang="pt-BR" noProof="0" dirty="0" err="1" smtClean="0"/>
              <a:t>gem</a:t>
            </a:r>
            <a:r>
              <a:rPr lang="pt-BR" noProof="0" dirty="0" smtClean="0"/>
              <a:t> de forma diferente aos </a:t>
            </a:r>
            <a:br>
              <a:rPr lang="pt-BR" noProof="0" dirty="0" smtClean="0"/>
            </a:br>
            <a:r>
              <a:rPr lang="pt-BR" noProof="0" dirty="0" err="1" smtClean="0"/>
              <a:t>estimulos</a:t>
            </a:r>
            <a:r>
              <a:rPr lang="pt-BR" noProof="0" dirty="0" smtClean="0"/>
              <a:t> sexuais. </a:t>
            </a:r>
          </a:p>
          <a:p>
            <a:pPr marL="0" lvl="0" indent="0">
              <a:buNone/>
            </a:pPr>
            <a:r>
              <a:rPr lang="pt-BR" noProof="0" dirty="0" smtClean="0"/>
              <a:t>B. </a:t>
            </a:r>
            <a:r>
              <a:rPr lang="pt-BR" noProof="0" dirty="0" err="1" smtClean="0"/>
              <a:t>Cortex</a:t>
            </a:r>
            <a:r>
              <a:rPr lang="pt-BR" noProof="0" dirty="0" smtClean="0"/>
              <a:t> cerebral - os processos de pensamento mais altos do </a:t>
            </a:r>
            <a:r>
              <a:rPr lang="pt-BR" noProof="0" dirty="0" err="1" smtClean="0"/>
              <a:t>cerebro</a:t>
            </a:r>
            <a:r>
              <a:rPr lang="pt-BR" noProof="0" dirty="0" smtClean="0"/>
              <a:t> </a:t>
            </a:r>
          </a:p>
          <a:p>
            <a:pPr marL="0" lvl="0" indent="0">
              <a:buNone/>
            </a:pPr>
            <a:r>
              <a:rPr lang="pt-BR" noProof="0" dirty="0" smtClean="0"/>
              <a:t>As </a:t>
            </a:r>
            <a:r>
              <a:rPr lang="pt-BR" noProof="0" dirty="0" err="1" smtClean="0"/>
              <a:t>Diferencas</a:t>
            </a:r>
            <a:r>
              <a:rPr lang="pt-BR" noProof="0" dirty="0" smtClean="0"/>
              <a:t>: Foi descoberto que esta casca era de modo </a:t>
            </a:r>
            <a:r>
              <a:rPr lang="pt-BR" noProof="0" dirty="0" err="1" smtClean="0"/>
              <a:t>mensuravel</a:t>
            </a:r>
            <a:r>
              <a:rPr lang="pt-BR" noProof="0" dirty="0" smtClean="0"/>
              <a:t> </a:t>
            </a:r>
            <a:br>
              <a:rPr lang="pt-BR" noProof="0" dirty="0" smtClean="0"/>
            </a:br>
            <a:r>
              <a:rPr lang="pt-BR" noProof="0" dirty="0" smtClean="0"/>
              <a:t>mais espesso em machos - mas </a:t>
            </a:r>
            <a:r>
              <a:rPr lang="pt-BR" noProof="0" dirty="0" err="1" smtClean="0"/>
              <a:t>so</a:t>
            </a:r>
            <a:r>
              <a:rPr lang="pt-BR" noProof="0" dirty="0" smtClean="0"/>
              <a:t> no lado direito. Em mulheres, 0 lado </a:t>
            </a:r>
            <a:br>
              <a:rPr lang="pt-BR" noProof="0" dirty="0" smtClean="0"/>
            </a:br>
            <a:r>
              <a:rPr lang="pt-BR" noProof="0" dirty="0" smtClean="0"/>
              <a:t>esquerdo era mais espesso. </a:t>
            </a:r>
          </a:p>
          <a:p>
            <a:pPr marL="0" lvl="0" indent="0">
              <a:buNone/>
            </a:pPr>
            <a:r>
              <a:rPr lang="pt-BR" noProof="0" dirty="0" smtClean="0"/>
              <a:t>0 resultado e que os homens e as mulheres </a:t>
            </a:r>
            <a:r>
              <a:rPr lang="pt-BR" noProof="0" dirty="0" err="1" smtClean="0"/>
              <a:t>tern</a:t>
            </a:r>
            <a:r>
              <a:rPr lang="pt-BR" noProof="0" dirty="0" smtClean="0"/>
              <a:t> capacidades mais </a:t>
            </a:r>
            <a:br>
              <a:rPr lang="pt-BR" noProof="0" dirty="0" smtClean="0"/>
            </a:br>
            <a:r>
              <a:rPr lang="pt-BR" noProof="0" dirty="0" smtClean="0"/>
              <a:t>fortes do que 0 outro, mas em </a:t>
            </a:r>
            <a:r>
              <a:rPr lang="pt-BR" noProof="0" dirty="0" err="1" smtClean="0"/>
              <a:t>areas</a:t>
            </a:r>
            <a:r>
              <a:rPr lang="pt-BR" noProof="0" dirty="0" smtClean="0"/>
              <a:t> diferentes. </a:t>
            </a:r>
          </a:p>
          <a:p>
            <a:pPr marL="0" lvl="0" indent="0">
              <a:buNone/>
            </a:pPr>
            <a:r>
              <a:rPr lang="pt-BR" noProof="0" dirty="0" smtClean="0"/>
              <a:t>C. Os Dois </a:t>
            </a:r>
            <a:r>
              <a:rPr lang="pt-BR" noProof="0" dirty="0" err="1" smtClean="0"/>
              <a:t>Hemisferios</a:t>
            </a:r>
            <a:r>
              <a:rPr lang="pt-BR" noProof="0" dirty="0" smtClean="0"/>
              <a:t> do </a:t>
            </a:r>
            <a:r>
              <a:rPr lang="pt-BR" noProof="0" dirty="0" err="1" smtClean="0"/>
              <a:t>Cerebro</a:t>
            </a:r>
            <a:r>
              <a:rPr lang="pt-BR" noProof="0" dirty="0" smtClean="0"/>
              <a:t> </a:t>
            </a:r>
          </a:p>
          <a:p>
            <a:pPr marL="0" lvl="0" indent="0">
              <a:buNone/>
            </a:pPr>
            <a:r>
              <a:rPr lang="pt-BR" noProof="0" dirty="0" smtClean="0"/>
              <a:t>1. As </a:t>
            </a:r>
            <a:r>
              <a:rPr lang="pt-BR" noProof="0" dirty="0" err="1" smtClean="0"/>
              <a:t>Funcoes</a:t>
            </a:r>
            <a:r>
              <a:rPr lang="pt-BR" noProof="0" dirty="0" smtClean="0"/>
              <a:t> Principais </a:t>
            </a:r>
          </a:p>
          <a:p>
            <a:pPr marL="0" lvl="0" indent="0">
              <a:buNone/>
            </a:pPr>
            <a:r>
              <a:rPr lang="pt-BR" noProof="0" dirty="0" smtClean="0"/>
              <a:t>0 Lado Esquerdo: Trata das habilidades verbais (falar, escrever e ler) </a:t>
            </a:r>
            <a:br>
              <a:rPr lang="pt-BR" noProof="0" dirty="0" smtClean="0"/>
            </a:br>
            <a:r>
              <a:rPr lang="pt-BR" noProof="0" dirty="0" smtClean="0"/>
              <a:t>e 0 processo de </a:t>
            </a:r>
            <a:r>
              <a:rPr lang="pt-BR" noProof="0" dirty="0" err="1" smtClean="0"/>
              <a:t>informacao</a:t>
            </a:r>
            <a:r>
              <a:rPr lang="pt-BR" noProof="0" dirty="0" smtClean="0"/>
              <a:t> (processos de pensamento </a:t>
            </a:r>
            <a:r>
              <a:rPr lang="pt-BR" noProof="0" dirty="0" err="1" smtClean="0"/>
              <a:t>logicos</a:t>
            </a:r>
            <a:r>
              <a:rPr lang="pt-BR" noProof="0" dirty="0" smtClean="0"/>
              <a:t> e </a:t>
            </a:r>
            <a:br>
              <a:rPr lang="pt-BR" noProof="0" dirty="0" smtClean="0"/>
            </a:br>
            <a:r>
              <a:rPr lang="pt-BR" noProof="0" dirty="0" err="1" smtClean="0"/>
              <a:t>seqiientes</a:t>
            </a:r>
            <a:r>
              <a:rPr lang="pt-BR" noProof="0" dirty="0" smtClean="0"/>
              <a:t> ). </a:t>
            </a:r>
          </a:p>
          <a:p>
            <a:pPr marL="0" lvl="0" indent="0">
              <a:buNone/>
            </a:pPr>
            <a:r>
              <a:rPr lang="pt-BR" noProof="0" dirty="0" smtClean="0"/>
              <a:t>0 Lado Direito: Trata da </a:t>
            </a:r>
            <a:r>
              <a:rPr lang="pt-BR" noProof="0" dirty="0" err="1" smtClean="0"/>
              <a:t>informacao</a:t>
            </a:r>
            <a:r>
              <a:rPr lang="pt-BR" noProof="0" dirty="0" smtClean="0"/>
              <a:t> visual, as </a:t>
            </a:r>
            <a:r>
              <a:rPr lang="pt-BR" noProof="0" dirty="0" err="1" smtClean="0"/>
              <a:t>relacoes</a:t>
            </a:r>
            <a:r>
              <a:rPr lang="pt-BR" noProof="0" dirty="0" smtClean="0"/>
              <a:t> de </a:t>
            </a:r>
            <a:r>
              <a:rPr lang="pt-BR" noProof="0" dirty="0" err="1" smtClean="0"/>
              <a:t>espaco</a:t>
            </a:r>
            <a:r>
              <a:rPr lang="pt-BR" noProof="0" dirty="0" smtClean="0"/>
              <a:t>, a </a:t>
            </a:r>
            <a:br>
              <a:rPr lang="pt-BR" noProof="0" dirty="0" smtClean="0"/>
            </a:br>
            <a:r>
              <a:rPr lang="pt-BR" noProof="0" dirty="0" smtClean="0"/>
              <a:t>capacidade de perceber "0 quadro grande", formas </a:t>
            </a:r>
            <a:r>
              <a:rPr lang="pt-BR" noProof="0" dirty="0" err="1" smtClean="0"/>
              <a:t>basicas</a:t>
            </a:r>
            <a:r>
              <a:rPr lang="pt-BR" noProof="0" dirty="0" smtClean="0"/>
              <a:t> e </a:t>
            </a:r>
            <a:r>
              <a:rPr lang="pt-BR" noProof="0" dirty="0" err="1" smtClean="0"/>
              <a:t>padroes</a:t>
            </a:r>
            <a:r>
              <a:rPr lang="pt-BR" noProof="0" dirty="0" smtClean="0"/>
              <a:t> </a:t>
            </a:r>
            <a:br>
              <a:rPr lang="pt-BR" noProof="0" dirty="0" smtClean="0"/>
            </a:br>
            <a:r>
              <a:rPr lang="pt-BR" noProof="0" dirty="0" smtClean="0"/>
              <a:t>e os processos de pensamentos abstratos e algumas de nossas respostas </a:t>
            </a:r>
            <a:br>
              <a:rPr lang="pt-BR" noProof="0" dirty="0" smtClean="0"/>
            </a:br>
            <a:r>
              <a:rPr lang="pt-BR" noProof="0" dirty="0" smtClean="0"/>
              <a:t>emocionais. </a:t>
            </a:r>
          </a:p>
          <a:p>
            <a:pPr marL="0" lvl="0" indent="0">
              <a:buNone/>
            </a:pPr>
            <a:r>
              <a:rPr lang="pt-BR" noProof="0" dirty="0" smtClean="0"/>
              <a:t/>
            </a:r>
            <a:br>
              <a:rPr lang="pt-BR" noProof="0" dirty="0" smtClean="0"/>
            </a:br>
            <a:endParaRPr lang="pt-BR" noProof="0" dirty="0" smtClean="0"/>
          </a:p>
          <a:p>
            <a:pPr marL="0" lvl="0" indent="0">
              <a:buNone/>
            </a:pPr>
            <a:r>
              <a:rPr lang="pt-BR" noProof="0" dirty="0" smtClean="0"/>
              <a:t>-- </a:t>
            </a:r>
          </a:p>
          <a:p>
            <a:pPr marL="0" lvl="0" indent="0">
              <a:buNone/>
            </a:pPr>
            <a:r>
              <a:rPr lang="pt-BR" noProof="0" dirty="0" smtClean="0"/>
              <a:t/>
            </a:r>
            <a:br>
              <a:rPr lang="pt-BR" noProof="0" dirty="0" smtClean="0"/>
            </a:br>
            <a:r>
              <a:rPr lang="pt-BR" noProof="0" dirty="0" smtClean="0"/>
              <a:t>3 </a:t>
            </a:r>
          </a:p>
          <a:p>
            <a:pPr marL="0" lvl="0" indent="0">
              <a:buNone/>
            </a:pPr>
            <a:r>
              <a:rPr lang="pt-BR" noProof="0" dirty="0" smtClean="0"/>
              <a:t>2. A </a:t>
            </a:r>
            <a:r>
              <a:rPr lang="pt-BR" noProof="0" dirty="0" err="1" smtClean="0"/>
              <a:t>Organizacao</a:t>
            </a:r>
            <a:r>
              <a:rPr lang="pt-BR" noProof="0" dirty="0" smtClean="0"/>
              <a:t> - Centros de Controle em </a:t>
            </a:r>
            <a:r>
              <a:rPr lang="pt-BR" noProof="0" dirty="0" err="1" smtClean="0"/>
              <a:t>Hcmisferios</a:t>
            </a:r>
            <a:r>
              <a:rPr lang="pt-BR" noProof="0" dirty="0" smtClean="0"/>
              <a:t> Diferentes </a:t>
            </a:r>
          </a:p>
          <a:p>
            <a:pPr marL="0" lvl="0" indent="0">
              <a:buNone/>
            </a:pPr>
            <a:r>
              <a:rPr lang="pt-BR" noProof="0" dirty="0" smtClean="0"/>
              <a:t>Nas mulheres as habilidades de idioma e de </a:t>
            </a:r>
            <a:r>
              <a:rPr lang="pt-BR" noProof="0" dirty="0" err="1" smtClean="0"/>
              <a:t>espaco</a:t>
            </a:r>
            <a:r>
              <a:rPr lang="pt-BR" noProof="0" dirty="0" smtClean="0"/>
              <a:t> </a:t>
            </a:r>
            <a:r>
              <a:rPr lang="pt-BR" noProof="0" dirty="0" err="1" smtClean="0"/>
              <a:t>sao</a:t>
            </a:r>
            <a:r>
              <a:rPr lang="pt-BR" noProof="0" dirty="0" smtClean="0"/>
              <a:t> controlados </a:t>
            </a:r>
            <a:br>
              <a:rPr lang="pt-BR" noProof="0" dirty="0" smtClean="0"/>
            </a:br>
            <a:r>
              <a:rPr lang="pt-BR" noProof="0" dirty="0" err="1" smtClean="0"/>
              <a:t>atraves</a:t>
            </a:r>
            <a:r>
              <a:rPr lang="pt-BR" noProof="0" dirty="0" smtClean="0"/>
              <a:t> de centros em ambos os lados do </a:t>
            </a:r>
            <a:r>
              <a:rPr lang="pt-BR" noProof="0" dirty="0" err="1" smtClean="0"/>
              <a:t>cerebro</a:t>
            </a:r>
            <a:r>
              <a:rPr lang="pt-BR" noProof="0" dirty="0" smtClean="0"/>
              <a:t>, </a:t>
            </a:r>
          </a:p>
          <a:p>
            <a:pPr marL="0" lvl="0" indent="0">
              <a:buNone/>
            </a:pPr>
            <a:r>
              <a:rPr lang="pt-BR" noProof="0" dirty="0" smtClean="0"/>
              <a:t>Mas em homens tais habilidades </a:t>
            </a:r>
            <a:r>
              <a:rPr lang="pt-BR" noProof="0" dirty="0" err="1" smtClean="0"/>
              <a:t>sao</a:t>
            </a:r>
            <a:r>
              <a:rPr lang="pt-BR" noProof="0" dirty="0" smtClean="0"/>
              <a:t> localizadas muito mais </a:t>
            </a:r>
            <a:br>
              <a:rPr lang="pt-BR" noProof="0" dirty="0" smtClean="0"/>
            </a:br>
            <a:r>
              <a:rPr lang="pt-BR" noProof="0" dirty="0" smtClean="0"/>
              <a:t>especificamente, 0 lado direito para habilidades de </a:t>
            </a:r>
            <a:r>
              <a:rPr lang="pt-BR" noProof="0" dirty="0" err="1" smtClean="0"/>
              <a:t>espaco</a:t>
            </a:r>
            <a:r>
              <a:rPr lang="pt-BR" noProof="0" dirty="0" smtClean="0"/>
              <a:t>, a esquerda para </a:t>
            </a:r>
            <a:br>
              <a:rPr lang="pt-BR" noProof="0" dirty="0" smtClean="0"/>
            </a:br>
            <a:r>
              <a:rPr lang="pt-BR" noProof="0" dirty="0" smtClean="0"/>
              <a:t>verbal. </a:t>
            </a:r>
          </a:p>
          <a:p>
            <a:pPr marL="0" lvl="0" indent="0">
              <a:buNone/>
            </a:pPr>
            <a:r>
              <a:rPr lang="pt-BR" noProof="0" dirty="0" smtClean="0"/>
              <a:t>Em mulheres e menos claramente definida a </a:t>
            </a:r>
            <a:r>
              <a:rPr lang="pt-BR" noProof="0" dirty="0" err="1" smtClean="0"/>
              <a:t>divisao</a:t>
            </a:r>
            <a:r>
              <a:rPr lang="pt-BR" noProof="0" dirty="0" smtClean="0"/>
              <a:t> funcional entre os </a:t>
            </a:r>
            <a:br>
              <a:rPr lang="pt-BR" noProof="0" dirty="0" smtClean="0"/>
            </a:br>
            <a:r>
              <a:rPr lang="pt-BR" noProof="0" dirty="0" smtClean="0"/>
              <a:t>lados esquerdo e direito do </a:t>
            </a:r>
            <a:r>
              <a:rPr lang="pt-BR" noProof="0" dirty="0" err="1" smtClean="0"/>
              <a:t>cerebro</a:t>
            </a:r>
            <a:r>
              <a:rPr lang="pt-BR" noProof="0" dirty="0" smtClean="0"/>
              <a:t>, </a:t>
            </a:r>
          </a:p>
          <a:p>
            <a:pPr marL="0" lvl="0" indent="0">
              <a:buNone/>
            </a:pPr>
            <a:r>
              <a:rPr lang="pt-BR" noProof="0" dirty="0" smtClean="0"/>
              <a:t>Mas em </a:t>
            </a:r>
            <a:r>
              <a:rPr lang="pt-BR" noProof="0" dirty="0" err="1" smtClean="0"/>
              <a:t>horn</a:t>
            </a:r>
            <a:r>
              <a:rPr lang="pt-BR" noProof="0" dirty="0" smtClean="0"/>
              <a:t> </a:t>
            </a:r>
            <a:r>
              <a:rPr lang="pt-BR" noProof="0" dirty="0" err="1" smtClean="0"/>
              <a:t>ens</a:t>
            </a:r>
            <a:r>
              <a:rPr lang="pt-BR" noProof="0" dirty="0" smtClean="0"/>
              <a:t> as </a:t>
            </a:r>
            <a:r>
              <a:rPr lang="pt-BR" noProof="0" dirty="0" err="1" smtClean="0"/>
              <a:t>funcoes</a:t>
            </a:r>
            <a:r>
              <a:rPr lang="pt-BR" noProof="0" dirty="0" smtClean="0"/>
              <a:t> </a:t>
            </a:r>
            <a:r>
              <a:rPr lang="pt-BR" noProof="0" dirty="0" err="1" smtClean="0"/>
              <a:t>estao</a:t>
            </a:r>
            <a:r>
              <a:rPr lang="pt-BR" noProof="0" dirty="0" smtClean="0"/>
              <a:t> mais especializados. 0 lado esquerdo </a:t>
            </a:r>
            <a:br>
              <a:rPr lang="pt-BR" noProof="0" dirty="0" smtClean="0"/>
            </a:br>
            <a:r>
              <a:rPr lang="pt-BR" noProof="0" dirty="0" smtClean="0"/>
              <a:t>quase e reservado exclusivamente para 0 controle de habilidades verbais, </a:t>
            </a:r>
            <a:br>
              <a:rPr lang="pt-BR" noProof="0" dirty="0" smtClean="0"/>
            </a:br>
            <a:r>
              <a:rPr lang="pt-BR" noProof="0" dirty="0" smtClean="0"/>
              <a:t>o lado direito para 0 visual. </a:t>
            </a:r>
          </a:p>
          <a:p>
            <a:pPr marL="0" lvl="0" indent="0">
              <a:buNone/>
            </a:pPr>
            <a:r>
              <a:rPr lang="pt-BR" noProof="0" dirty="0" smtClean="0"/>
              <a:t>As </a:t>
            </a:r>
            <a:r>
              <a:rPr lang="pt-BR" noProof="0" dirty="0" err="1" smtClean="0"/>
              <a:t>funcoes</a:t>
            </a:r>
            <a:r>
              <a:rPr lang="pt-BR" noProof="0" dirty="0" smtClean="0"/>
              <a:t> do </a:t>
            </a:r>
            <a:r>
              <a:rPr lang="pt-BR" noProof="0" dirty="0" err="1" smtClean="0"/>
              <a:t>cerebro</a:t>
            </a:r>
            <a:r>
              <a:rPr lang="pt-BR" noProof="0" dirty="0" smtClean="0"/>
              <a:t> relacionados as </a:t>
            </a:r>
            <a:r>
              <a:rPr lang="pt-BR" noProof="0" dirty="0" err="1" smtClean="0"/>
              <a:t>mecamcas</a:t>
            </a:r>
            <a:r>
              <a:rPr lang="pt-BR" noProof="0" dirty="0" smtClean="0"/>
              <a:t> de idioma como </a:t>
            </a:r>
            <a:br>
              <a:rPr lang="pt-BR" noProof="0" dirty="0" smtClean="0"/>
            </a:br>
            <a:r>
              <a:rPr lang="pt-BR" noProof="0" dirty="0" err="1" smtClean="0"/>
              <a:t>gramatica</a:t>
            </a:r>
            <a:r>
              <a:rPr lang="pt-BR" noProof="0" dirty="0" smtClean="0"/>
              <a:t>, ortografia e </a:t>
            </a:r>
            <a:r>
              <a:rPr lang="pt-BR" noProof="0" dirty="0" err="1" smtClean="0"/>
              <a:t>producao</a:t>
            </a:r>
            <a:r>
              <a:rPr lang="pt-BR" noProof="0" dirty="0" smtClean="0"/>
              <a:t> de fala, </a:t>
            </a:r>
            <a:r>
              <a:rPr lang="pt-BR" noProof="0" dirty="0" err="1" smtClean="0"/>
              <a:t>sao</a:t>
            </a:r>
            <a:r>
              <a:rPr lang="pt-BR" noProof="0" dirty="0" smtClean="0"/>
              <a:t> diferentemente organizados </a:t>
            </a:r>
            <a:br>
              <a:rPr lang="pt-BR" noProof="0" dirty="0" smtClean="0"/>
            </a:br>
            <a:r>
              <a:rPr lang="pt-BR" noProof="0" dirty="0" smtClean="0"/>
              <a:t>nos homens e nas mulheres. </a:t>
            </a:r>
          </a:p>
          <a:p>
            <a:pPr marL="0" lvl="0" indent="0">
              <a:buNone/>
            </a:pPr>
            <a:r>
              <a:rPr lang="pt-BR" noProof="0" dirty="0" smtClean="0"/>
              <a:t>3. Resultados - Modos Diferentes de Pensar </a:t>
            </a:r>
          </a:p>
          <a:p>
            <a:pPr marL="0" lvl="0" indent="0">
              <a:buNone/>
            </a:pPr>
            <a:r>
              <a:rPr lang="pt-BR" noProof="0" dirty="0" smtClean="0"/>
              <a:t>A </a:t>
            </a:r>
            <a:r>
              <a:rPr lang="pt-BR" noProof="0" dirty="0" err="1" smtClean="0"/>
              <a:t>organizacao</a:t>
            </a:r>
            <a:r>
              <a:rPr lang="pt-BR" noProof="0" dirty="0" smtClean="0"/>
              <a:t> </a:t>
            </a:r>
            <a:r>
              <a:rPr lang="pt-BR" noProof="0" dirty="0" err="1" smtClean="0"/>
              <a:t>padrao</a:t>
            </a:r>
            <a:r>
              <a:rPr lang="pt-BR" noProof="0" dirty="0" smtClean="0"/>
              <a:t> masculino e feminino do </a:t>
            </a:r>
            <a:r>
              <a:rPr lang="pt-BR" noProof="0" dirty="0" err="1" smtClean="0"/>
              <a:t>cerebro</a:t>
            </a:r>
            <a:r>
              <a:rPr lang="pt-BR" noProof="0" dirty="0" smtClean="0"/>
              <a:t> </a:t>
            </a:r>
            <a:r>
              <a:rPr lang="pt-BR" noProof="0" dirty="0" err="1" smtClean="0"/>
              <a:t>tern</a:t>
            </a:r>
            <a:r>
              <a:rPr lang="pt-BR" noProof="0" dirty="0" smtClean="0"/>
              <a:t> vantagens e </a:t>
            </a:r>
            <a:br>
              <a:rPr lang="pt-BR" noProof="0" dirty="0" smtClean="0"/>
            </a:br>
            <a:r>
              <a:rPr lang="pt-BR" noProof="0" dirty="0" smtClean="0"/>
              <a:t>desvantagens para ambos os sexos. Homens </a:t>
            </a:r>
            <a:r>
              <a:rPr lang="pt-BR" noProof="0" dirty="0" err="1" smtClean="0"/>
              <a:t>nao</a:t>
            </a:r>
            <a:r>
              <a:rPr lang="pt-BR" noProof="0" dirty="0" smtClean="0"/>
              <a:t> </a:t>
            </a:r>
            <a:r>
              <a:rPr lang="pt-BR" noProof="0" dirty="0" err="1" smtClean="0"/>
              <a:t>sao</a:t>
            </a:r>
            <a:r>
              <a:rPr lang="pt-BR" noProof="0" dirty="0" smtClean="0"/>
              <a:t> </a:t>
            </a:r>
            <a:r>
              <a:rPr lang="pt-BR" noProof="0" dirty="0" err="1" smtClean="0"/>
              <a:t>tao</a:t>
            </a:r>
            <a:r>
              <a:rPr lang="pt-BR" noProof="0" dirty="0" smtClean="0"/>
              <a:t> facilmente </a:t>
            </a:r>
            <a:br>
              <a:rPr lang="pt-BR" noProof="0" dirty="0" smtClean="0"/>
            </a:br>
            <a:r>
              <a:rPr lang="pt-BR" noProof="0" dirty="0" err="1" smtClean="0"/>
              <a:t>distraidos</a:t>
            </a:r>
            <a:r>
              <a:rPr lang="pt-BR" noProof="0" dirty="0" smtClean="0"/>
              <a:t> por </a:t>
            </a:r>
            <a:r>
              <a:rPr lang="pt-BR" noProof="0" dirty="0" err="1" smtClean="0"/>
              <a:t>informacao</a:t>
            </a:r>
            <a:r>
              <a:rPr lang="pt-BR" noProof="0" dirty="0" smtClean="0"/>
              <a:t> </a:t>
            </a:r>
            <a:r>
              <a:rPr lang="pt-BR" noProof="0" dirty="0" err="1" smtClean="0"/>
              <a:t>superflua</a:t>
            </a:r>
            <a:r>
              <a:rPr lang="pt-BR" noProof="0" dirty="0" smtClean="0"/>
              <a:t>. </a:t>
            </a:r>
          </a:p>
          <a:p>
            <a:pPr marL="0" lvl="0" indent="0">
              <a:buNone/>
            </a:pPr>
            <a:r>
              <a:rPr lang="pt-BR" noProof="0" dirty="0" smtClean="0"/>
              <a:t>Corpus </a:t>
            </a:r>
            <a:r>
              <a:rPr lang="pt-BR" noProof="0" dirty="0" err="1" smtClean="0"/>
              <a:t>Callosum</a:t>
            </a:r>
            <a:r>
              <a:rPr lang="pt-BR" noProof="0" dirty="0" smtClean="0"/>
              <a:t> - 0 pacote de fibras que unem os lados esquerdo e </a:t>
            </a:r>
            <a:br>
              <a:rPr lang="pt-BR" noProof="0" dirty="0" smtClean="0"/>
            </a:br>
            <a:r>
              <a:rPr lang="pt-BR" noProof="0" dirty="0" smtClean="0"/>
              <a:t>direito do </a:t>
            </a:r>
            <a:r>
              <a:rPr lang="pt-BR" noProof="0" dirty="0" err="1" smtClean="0"/>
              <a:t>cere</a:t>
            </a:r>
            <a:r>
              <a:rPr lang="pt-BR" noProof="0" dirty="0" smtClean="0"/>
              <a:t> </a:t>
            </a:r>
            <a:r>
              <a:rPr lang="pt-BR" noProof="0" dirty="0" err="1" smtClean="0"/>
              <a:t>bro</a:t>
            </a:r>
            <a:r>
              <a:rPr lang="pt-BR" noProof="0" dirty="0" smtClean="0"/>
              <a:t>. </a:t>
            </a:r>
          </a:p>
          <a:p>
            <a:pPr marL="0" lvl="0" indent="0">
              <a:buNone/>
            </a:pPr>
            <a:r>
              <a:rPr lang="pt-BR" noProof="0" dirty="0" smtClean="0"/>
              <a:t>A </a:t>
            </a:r>
            <a:r>
              <a:rPr lang="pt-BR" noProof="0" dirty="0" err="1" smtClean="0"/>
              <a:t>Importancia</a:t>
            </a:r>
            <a:r>
              <a:rPr lang="pt-BR" noProof="0" dirty="0" smtClean="0"/>
              <a:t>: Estas fibras de nervo permitem a troca de </a:t>
            </a:r>
            <a:r>
              <a:rPr lang="pt-BR" noProof="0" dirty="0" err="1" smtClean="0"/>
              <a:t>informacao</a:t>
            </a:r>
            <a:r>
              <a:rPr lang="pt-BR" noProof="0" dirty="0" smtClean="0"/>
              <a:t> </a:t>
            </a:r>
            <a:br>
              <a:rPr lang="pt-BR" noProof="0" dirty="0" smtClean="0"/>
            </a:br>
            <a:r>
              <a:rPr lang="pt-BR" noProof="0" dirty="0" smtClean="0"/>
              <a:t>entre as duas metades do </a:t>
            </a:r>
            <a:r>
              <a:rPr lang="pt-BR" noProof="0" dirty="0" err="1" smtClean="0"/>
              <a:t>cerebro</a:t>
            </a:r>
            <a:r>
              <a:rPr lang="pt-BR" noProof="0" dirty="0" smtClean="0"/>
              <a:t>. </a:t>
            </a:r>
          </a:p>
          <a:p>
            <a:pPr marL="0" lvl="0" indent="0">
              <a:buNone/>
            </a:pPr>
            <a:r>
              <a:rPr lang="pt-BR" noProof="0" dirty="0" smtClean="0"/>
              <a:t>A </a:t>
            </a:r>
            <a:r>
              <a:rPr lang="pt-BR" noProof="0" dirty="0" err="1" smtClean="0"/>
              <a:t>Diferenca</a:t>
            </a:r>
            <a:r>
              <a:rPr lang="pt-BR" noProof="0" dirty="0" smtClean="0"/>
              <a:t>: Em mulheres a </a:t>
            </a:r>
            <a:r>
              <a:rPr lang="pt-BR" noProof="0" dirty="0" err="1" smtClean="0"/>
              <a:t>area</a:t>
            </a:r>
            <a:r>
              <a:rPr lang="pt-BR" noProof="0" dirty="0" smtClean="0"/>
              <a:t> importante do corpus </a:t>
            </a:r>
            <a:r>
              <a:rPr lang="pt-BR" noProof="0" dirty="0" err="1" smtClean="0"/>
              <a:t>callosum</a:t>
            </a:r>
            <a:r>
              <a:rPr lang="pt-BR" noProof="0" dirty="0" smtClean="0"/>
              <a:t> estava </a:t>
            </a:r>
            <a:br>
              <a:rPr lang="pt-BR" noProof="0" dirty="0" smtClean="0"/>
            </a:br>
            <a:r>
              <a:rPr lang="pt-BR" noProof="0" dirty="0" smtClean="0"/>
              <a:t>mais espessa e mais bulbosa que em homens. Ha </a:t>
            </a:r>
            <a:r>
              <a:rPr lang="pt-BR" noProof="0" dirty="0" err="1" smtClean="0"/>
              <a:t>urn</a:t>
            </a:r>
            <a:r>
              <a:rPr lang="pt-BR" noProof="0" dirty="0" smtClean="0"/>
              <a:t> numero maior de </a:t>
            </a:r>
            <a:br>
              <a:rPr lang="pt-BR" noProof="0" dirty="0" smtClean="0"/>
            </a:br>
            <a:r>
              <a:rPr lang="pt-BR" noProof="0" dirty="0" err="1" smtClean="0"/>
              <a:t>conexoes</a:t>
            </a:r>
            <a:r>
              <a:rPr lang="pt-BR" noProof="0" dirty="0" smtClean="0"/>
              <a:t> em mulheres. Isto significa que mais </a:t>
            </a:r>
            <a:r>
              <a:rPr lang="pt-BR" noProof="0" dirty="0" err="1" smtClean="0"/>
              <a:t>informacao</a:t>
            </a:r>
            <a:r>
              <a:rPr lang="pt-BR" noProof="0" dirty="0" smtClean="0"/>
              <a:t> esta sendo </a:t>
            </a:r>
            <a:br>
              <a:rPr lang="pt-BR" noProof="0" dirty="0" smtClean="0"/>
            </a:br>
            <a:r>
              <a:rPr lang="pt-BR" noProof="0" dirty="0" smtClean="0"/>
              <a:t>trocada entre os lados esquerdo e direito do </a:t>
            </a:r>
            <a:r>
              <a:rPr lang="pt-BR" noProof="0" dirty="0" err="1" smtClean="0"/>
              <a:t>cerebro</a:t>
            </a:r>
            <a:r>
              <a:rPr lang="pt-BR" noProof="0" dirty="0" smtClean="0"/>
              <a:t> feminino.</a:t>
            </a:r>
            <a:endParaRPr lang="pt-BR" noProof="0" dirty="0"/>
          </a:p>
        </p:txBody>
      </p:sp>
      <p:pic>
        <p:nvPicPr>
          <p:cNvPr id="4" name="Picture 3" descr="Brain Sex 01.jpg"/>
          <p:cNvPicPr>
            <a:picLocks noChangeAspect="1"/>
          </p:cNvPicPr>
          <p:nvPr/>
        </p:nvPicPr>
        <p:blipFill>
          <a:blip r:embed="rId2" cstate="print"/>
          <a:stretch>
            <a:fillRect/>
          </a:stretch>
        </p:blipFill>
        <p:spPr>
          <a:xfrm>
            <a:off x="4860032" y="1700808"/>
            <a:ext cx="2604098" cy="3190020"/>
          </a:xfrm>
          <a:prstGeom prst="rect">
            <a:avLst/>
          </a:prstGeom>
        </p:spPr>
      </p:pic>
      <p:pic>
        <p:nvPicPr>
          <p:cNvPr id="5" name="Picture 4" descr="Brain Sex 02.jpg"/>
          <p:cNvPicPr>
            <a:picLocks noChangeAspect="1"/>
          </p:cNvPicPr>
          <p:nvPr/>
        </p:nvPicPr>
        <p:blipFill>
          <a:blip r:embed="rId3" cstate="print"/>
          <a:stretch>
            <a:fillRect/>
          </a:stretch>
        </p:blipFill>
        <p:spPr>
          <a:xfrm>
            <a:off x="0" y="3789040"/>
            <a:ext cx="3779912" cy="3643587"/>
          </a:xfrm>
          <a:prstGeom prst="rect">
            <a:avLst/>
          </a:prstGeom>
        </p:spPr>
      </p:pic>
      <p:pic>
        <p:nvPicPr>
          <p:cNvPr id="6" name="Picture 5" descr="brain.jpg"/>
          <p:cNvPicPr>
            <a:picLocks noChangeAspect="1"/>
          </p:cNvPicPr>
          <p:nvPr/>
        </p:nvPicPr>
        <p:blipFill>
          <a:blip r:embed="rId4" cstate="print"/>
          <a:stretch>
            <a:fillRect/>
          </a:stretch>
        </p:blipFill>
        <p:spPr>
          <a:xfrm>
            <a:off x="5696458" y="3804463"/>
            <a:ext cx="3447542" cy="3053537"/>
          </a:xfrm>
          <a:prstGeom prst="rect">
            <a:avLst/>
          </a:prstGeom>
        </p:spPr>
      </p:pic>
      <p:pic>
        <p:nvPicPr>
          <p:cNvPr id="7" name="Picture 6" descr="mid_sagittal_section_through_the_human_brain_by_destroma-d4o1g4c.jpg"/>
          <p:cNvPicPr>
            <a:picLocks noChangeAspect="1"/>
          </p:cNvPicPr>
          <p:nvPr/>
        </p:nvPicPr>
        <p:blipFill>
          <a:blip r:embed="rId5" cstate="print"/>
          <a:stretch>
            <a:fillRect/>
          </a:stretch>
        </p:blipFill>
        <p:spPr>
          <a:xfrm>
            <a:off x="0" y="0"/>
            <a:ext cx="5667960" cy="3717032"/>
          </a:xfrm>
          <a:prstGeom prst="rect">
            <a:avLst/>
          </a:prstGeom>
        </p:spPr>
      </p:pic>
      <p:pic>
        <p:nvPicPr>
          <p:cNvPr id="8" name="Picture 7" descr="tumblr_inline_mxvig7RJ2s1qc9f5v.jpg"/>
          <p:cNvPicPr>
            <a:picLocks noChangeAspect="1"/>
          </p:cNvPicPr>
          <p:nvPr/>
        </p:nvPicPr>
        <p:blipFill>
          <a:blip r:embed="rId6" cstate="print"/>
          <a:stretch>
            <a:fillRect/>
          </a:stretch>
        </p:blipFill>
        <p:spPr>
          <a:xfrm>
            <a:off x="4572000" y="2724912"/>
            <a:ext cx="4572000" cy="4133088"/>
          </a:xfrm>
          <a:prstGeom prst="rect">
            <a:avLst/>
          </a:prstGeom>
        </p:spPr>
      </p:pic>
      <p:sp>
        <p:nvSpPr>
          <p:cNvPr id="9" name="Slide Number Placeholder 8"/>
          <p:cNvSpPr>
            <a:spLocks noGrp="1"/>
          </p:cNvSpPr>
          <p:nvPr>
            <p:ph type="sldNum" sz="quarter" idx="12"/>
          </p:nvPr>
        </p:nvSpPr>
        <p:spPr/>
        <p:txBody>
          <a:bodyPr/>
          <a:lstStyle/>
          <a:p>
            <a:fld id="{64B2D999-5781-44F1-80D2-850D510B5CAB}" type="slidenum">
              <a:rPr lang="pt-BR" smtClean="0"/>
              <a:pPr/>
              <a:t>119</a:t>
            </a:fld>
            <a:endParaRPr lang="pt-B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779912" y="2132856"/>
            <a:ext cx="4752528" cy="4551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ctangle 7"/>
          <p:cNvSpPr/>
          <p:nvPr/>
        </p:nvSpPr>
        <p:spPr>
          <a:xfrm>
            <a:off x="5724128" y="2132856"/>
            <a:ext cx="2880320" cy="457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Title 1"/>
          <p:cNvSpPr>
            <a:spLocks noGrp="1"/>
          </p:cNvSpPr>
          <p:nvPr>
            <p:ph type="title"/>
          </p:nvPr>
        </p:nvSpPr>
        <p:spPr/>
        <p:txBody>
          <a:bodyPr/>
          <a:lstStyle/>
          <a:p>
            <a:r>
              <a:rPr lang="pt-BR" noProof="0" dirty="0" smtClean="0"/>
              <a:t>AS DIFERENEAS FISICAS DO CÉREBRO</a:t>
            </a:r>
            <a:endParaRPr lang="pt-BR" noProof="0" dirty="0"/>
          </a:p>
        </p:txBody>
      </p:sp>
      <p:pic>
        <p:nvPicPr>
          <p:cNvPr id="4" name="Picture 3" descr="Brain Sex 02.jpg"/>
          <p:cNvPicPr>
            <a:picLocks noChangeAspect="1"/>
          </p:cNvPicPr>
          <p:nvPr/>
        </p:nvPicPr>
        <p:blipFill>
          <a:blip r:embed="rId2" cstate="print"/>
          <a:stretch>
            <a:fillRect/>
          </a:stretch>
        </p:blipFill>
        <p:spPr>
          <a:xfrm>
            <a:off x="323528" y="2753778"/>
            <a:ext cx="3240360" cy="3123494"/>
          </a:xfrm>
          <a:prstGeom prst="rect">
            <a:avLst/>
          </a:prstGeom>
        </p:spPr>
      </p:pic>
      <p:pic>
        <p:nvPicPr>
          <p:cNvPr id="7" name="Picture 6" descr="Cérebro.png"/>
          <p:cNvPicPr>
            <a:picLocks noChangeAspect="1"/>
          </p:cNvPicPr>
          <p:nvPr/>
        </p:nvPicPr>
        <p:blipFill>
          <a:blip r:embed="rId3" cstate="print">
            <a:clrChange>
              <a:clrFrom>
                <a:srgbClr val="FFFFFF"/>
              </a:clrFrom>
              <a:clrTo>
                <a:srgbClr val="FFFFFF">
                  <a:alpha val="0"/>
                </a:srgbClr>
              </a:clrTo>
            </a:clrChange>
          </a:blip>
          <a:stretch>
            <a:fillRect/>
          </a:stretch>
        </p:blipFill>
        <p:spPr>
          <a:xfrm rot="10800000">
            <a:off x="4139952" y="3284984"/>
            <a:ext cx="2016224" cy="2142239"/>
          </a:xfrm>
          <a:prstGeom prst="rect">
            <a:avLst/>
          </a:prstGeom>
        </p:spPr>
      </p:pic>
      <p:sp>
        <p:nvSpPr>
          <p:cNvPr id="9" name="TextBox 8"/>
          <p:cNvSpPr txBox="1"/>
          <p:nvPr/>
        </p:nvSpPr>
        <p:spPr>
          <a:xfrm>
            <a:off x="5652120" y="2492896"/>
            <a:ext cx="2952328" cy="3693319"/>
          </a:xfrm>
          <a:prstGeom prst="rect">
            <a:avLst/>
          </a:prstGeom>
          <a:noFill/>
        </p:spPr>
        <p:txBody>
          <a:bodyPr wrap="square" rtlCol="0">
            <a:spAutoFit/>
          </a:bodyPr>
          <a:lstStyle/>
          <a:p>
            <a:pPr algn="ctr"/>
            <a:r>
              <a:rPr lang="pt-BR" b="1" dirty="0" smtClean="0">
                <a:latin typeface="Arial" pitchFamily="34" charset="0"/>
                <a:cs typeface="Arial" pitchFamily="34" charset="0"/>
              </a:rPr>
              <a:t>HEMISFÉRICO ESQUERDO</a:t>
            </a:r>
          </a:p>
          <a:p>
            <a:pPr algn="ctr"/>
            <a:r>
              <a:rPr lang="pt-BR" b="1" dirty="0" smtClean="0">
                <a:latin typeface="Arial" pitchFamily="34" charset="0"/>
                <a:cs typeface="Arial" pitchFamily="34" charset="0"/>
              </a:rPr>
              <a:t>Lógico</a:t>
            </a:r>
          </a:p>
          <a:p>
            <a:pPr algn="ctr"/>
            <a:r>
              <a:rPr lang="pt-BR" b="1" dirty="0" smtClean="0">
                <a:latin typeface="Arial" pitchFamily="34" charset="0"/>
                <a:cs typeface="Arial" pitchFamily="34" charset="0"/>
              </a:rPr>
              <a:t>Verbal</a:t>
            </a:r>
          </a:p>
          <a:p>
            <a:pPr algn="ctr"/>
            <a:r>
              <a:rPr lang="pt-BR" b="1" dirty="0" smtClean="0">
                <a:latin typeface="Arial" pitchFamily="34" charset="0"/>
                <a:cs typeface="Arial" pitchFamily="34" charset="0"/>
              </a:rPr>
              <a:t>Linguístico</a:t>
            </a:r>
          </a:p>
          <a:p>
            <a:pPr algn="ctr"/>
            <a:r>
              <a:rPr lang="pt-BR" b="1" dirty="0" smtClean="0">
                <a:latin typeface="Arial" pitchFamily="34" charset="0"/>
                <a:cs typeface="Arial" pitchFamily="34" charset="0"/>
              </a:rPr>
              <a:t>Detalhes</a:t>
            </a:r>
          </a:p>
          <a:p>
            <a:pPr algn="ctr"/>
            <a:r>
              <a:rPr lang="pt-BR" b="1" dirty="0" smtClean="0">
                <a:latin typeface="Arial" pitchFamily="34" charset="0"/>
                <a:cs typeface="Arial" pitchFamily="34" charset="0"/>
              </a:rPr>
              <a:t>Concerto</a:t>
            </a:r>
          </a:p>
          <a:p>
            <a:pPr algn="ctr"/>
            <a:r>
              <a:rPr lang="pt-BR" b="1" dirty="0" smtClean="0">
                <a:latin typeface="Arial" pitchFamily="34" charset="0"/>
                <a:cs typeface="Arial" pitchFamily="34" charset="0"/>
              </a:rPr>
              <a:t>Pensando</a:t>
            </a:r>
          </a:p>
          <a:p>
            <a:pPr algn="ctr"/>
            <a:r>
              <a:rPr lang="pt-BR" b="1" dirty="0" smtClean="0">
                <a:latin typeface="Arial" pitchFamily="34" charset="0"/>
                <a:cs typeface="Arial" pitchFamily="34" charset="0"/>
              </a:rPr>
              <a:t>Prático</a:t>
            </a:r>
          </a:p>
          <a:p>
            <a:pPr algn="ctr"/>
            <a:r>
              <a:rPr lang="pt-BR" b="1" dirty="0" smtClean="0">
                <a:latin typeface="Arial" pitchFamily="34" charset="0"/>
                <a:cs typeface="Arial" pitchFamily="34" charset="0"/>
              </a:rPr>
              <a:t>Ciência</a:t>
            </a:r>
          </a:p>
          <a:p>
            <a:pPr algn="ctr"/>
            <a:r>
              <a:rPr lang="pt-BR" b="1" dirty="0" smtClean="0">
                <a:latin typeface="Arial" pitchFamily="34" charset="0"/>
                <a:cs typeface="Arial" pitchFamily="34" charset="0"/>
              </a:rPr>
              <a:t>Matemática</a:t>
            </a:r>
          </a:p>
          <a:p>
            <a:pPr algn="ctr"/>
            <a:r>
              <a:rPr lang="pt-BR" b="1" dirty="0" smtClean="0">
                <a:latin typeface="Arial" pitchFamily="34" charset="0"/>
                <a:cs typeface="Arial" pitchFamily="34" charset="0"/>
              </a:rPr>
              <a:t>Estratégia</a:t>
            </a:r>
          </a:p>
          <a:p>
            <a:pPr algn="ctr"/>
            <a:r>
              <a:rPr lang="pt-BR" b="1" dirty="0" smtClean="0">
                <a:latin typeface="Arial" pitchFamily="34" charset="0"/>
                <a:cs typeface="Arial" pitchFamily="34" charset="0"/>
              </a:rPr>
              <a:t>Sequencias em Ordem</a:t>
            </a:r>
            <a:endParaRPr lang="pt-BR" b="1" dirty="0">
              <a:latin typeface="Arial" pitchFamily="34" charset="0"/>
              <a:cs typeface="Arial" pitchFamily="34" charset="0"/>
            </a:endParaRPr>
          </a:p>
        </p:txBody>
      </p:sp>
      <p:sp>
        <p:nvSpPr>
          <p:cNvPr id="12" name="Content Placeholder 2"/>
          <p:cNvSpPr>
            <a:spLocks noGrp="1"/>
          </p:cNvSpPr>
          <p:nvPr>
            <p:ph idx="1"/>
          </p:nvPr>
        </p:nvSpPr>
        <p:spPr>
          <a:xfrm>
            <a:off x="251520" y="1196753"/>
            <a:ext cx="8640960" cy="1080120"/>
          </a:xfrm>
        </p:spPr>
        <p:txBody>
          <a:bodyPr>
            <a:noAutofit/>
          </a:bodyPr>
          <a:lstStyle/>
          <a:p>
            <a:pPr marL="0" lvl="0" indent="0" algn="ctr">
              <a:buNone/>
            </a:pPr>
            <a:r>
              <a:rPr lang="pt-BR" dirty="0" smtClean="0"/>
              <a:t>OS DOIS </a:t>
            </a:r>
            <a:r>
              <a:rPr lang="pt-BR" dirty="0" smtClean="0"/>
              <a:t>HEMISFÉRIOS </a:t>
            </a:r>
            <a:r>
              <a:rPr lang="pt-BR" dirty="0" smtClean="0"/>
              <a:t>– </a:t>
            </a:r>
            <a:r>
              <a:rPr lang="pt-BR" noProof="0" dirty="0" smtClean="0"/>
              <a:t>AS FUNÇÕES PRINCIPAIS </a:t>
            </a:r>
          </a:p>
          <a:p>
            <a:pPr marL="0" lvl="0" indent="0" algn="ctr">
              <a:buNone/>
            </a:pPr>
            <a:r>
              <a:rPr lang="pt-BR" dirty="0" smtClean="0"/>
              <a:t>O</a:t>
            </a:r>
            <a:r>
              <a:rPr lang="pt-BR" noProof="0" dirty="0" smtClean="0"/>
              <a:t> Lado Esquerdo Trata...</a:t>
            </a:r>
          </a:p>
        </p:txBody>
      </p:sp>
      <p:sp>
        <p:nvSpPr>
          <p:cNvPr id="17" name="Rounded Rectangle 16"/>
          <p:cNvSpPr/>
          <p:nvPr/>
        </p:nvSpPr>
        <p:spPr>
          <a:xfrm>
            <a:off x="1835696" y="2796168"/>
            <a:ext cx="1008112" cy="1656184"/>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8" name="Rounded Rectangle 17"/>
          <p:cNvSpPr/>
          <p:nvPr/>
        </p:nvSpPr>
        <p:spPr>
          <a:xfrm>
            <a:off x="5076056" y="3284984"/>
            <a:ext cx="1008112" cy="2160240"/>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Slide Number Placeholder 10"/>
          <p:cNvSpPr>
            <a:spLocks noGrp="1"/>
          </p:cNvSpPr>
          <p:nvPr>
            <p:ph type="sldNum" sz="quarter" idx="12"/>
          </p:nvPr>
        </p:nvSpPr>
        <p:spPr/>
        <p:txBody>
          <a:bodyPr/>
          <a:lstStyle/>
          <a:p>
            <a:fld id="{64B2D999-5781-44F1-80D2-850D510B5CAB}" type="slidenum">
              <a:rPr lang="pt-BR" smtClean="0"/>
              <a:pPr/>
              <a:t>12</a:t>
            </a:fld>
            <a:endParaRPr lang="pt-B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noProof="0" dirty="0" smtClean="0"/>
              <a:t>AS DIFERENEAS FISICAS DO CÉREBRO</a:t>
            </a:r>
            <a:endParaRPr lang="pt-BR" noProof="0" dirty="0"/>
          </a:p>
        </p:txBody>
      </p:sp>
      <p:sp>
        <p:nvSpPr>
          <p:cNvPr id="3" name="Content Placeholder 2"/>
          <p:cNvSpPr>
            <a:spLocks noGrp="1"/>
          </p:cNvSpPr>
          <p:nvPr>
            <p:ph idx="1"/>
          </p:nvPr>
        </p:nvSpPr>
        <p:spPr>
          <a:xfrm>
            <a:off x="251520" y="1196753"/>
            <a:ext cx="8640960" cy="1080120"/>
          </a:xfrm>
        </p:spPr>
        <p:txBody>
          <a:bodyPr>
            <a:noAutofit/>
          </a:bodyPr>
          <a:lstStyle/>
          <a:p>
            <a:pPr marL="0" lvl="0" indent="0" algn="ctr">
              <a:buNone/>
            </a:pPr>
            <a:r>
              <a:rPr lang="pt-BR" dirty="0" smtClean="0"/>
              <a:t>OS DOIS </a:t>
            </a:r>
            <a:r>
              <a:rPr lang="pt-BR" dirty="0" smtClean="0"/>
              <a:t>HEMISFÉRIOS </a:t>
            </a:r>
            <a:r>
              <a:rPr lang="pt-BR" dirty="0" smtClean="0"/>
              <a:t>– </a:t>
            </a:r>
            <a:r>
              <a:rPr lang="pt-BR" noProof="0" dirty="0" smtClean="0"/>
              <a:t>AS FUNÇÕES PRINCIPAIS </a:t>
            </a:r>
          </a:p>
          <a:p>
            <a:pPr marL="0" lvl="0" indent="0" algn="ctr">
              <a:buNone/>
            </a:pPr>
            <a:r>
              <a:rPr lang="pt-BR" dirty="0" smtClean="0"/>
              <a:t>O</a:t>
            </a:r>
            <a:r>
              <a:rPr lang="pt-BR" noProof="0" dirty="0" smtClean="0"/>
              <a:t> Lado Direito Trata...</a:t>
            </a:r>
          </a:p>
        </p:txBody>
      </p:sp>
      <p:grpSp>
        <p:nvGrpSpPr>
          <p:cNvPr id="11" name="Group 10"/>
          <p:cNvGrpSpPr/>
          <p:nvPr/>
        </p:nvGrpSpPr>
        <p:grpSpPr>
          <a:xfrm>
            <a:off x="5436096" y="2753778"/>
            <a:ext cx="3240360" cy="3123494"/>
            <a:chOff x="323528" y="2753778"/>
            <a:chExt cx="3240360" cy="3123494"/>
          </a:xfrm>
        </p:grpSpPr>
        <p:pic>
          <p:nvPicPr>
            <p:cNvPr id="16" name="Picture 15" descr="Brain Sex 02.jpg"/>
            <p:cNvPicPr>
              <a:picLocks noChangeAspect="1"/>
            </p:cNvPicPr>
            <p:nvPr/>
          </p:nvPicPr>
          <p:blipFill>
            <a:blip r:embed="rId2" cstate="print"/>
            <a:stretch>
              <a:fillRect/>
            </a:stretch>
          </p:blipFill>
          <p:spPr>
            <a:xfrm>
              <a:off x="323528" y="2753778"/>
              <a:ext cx="3240360" cy="3123494"/>
            </a:xfrm>
            <a:prstGeom prst="rect">
              <a:avLst/>
            </a:prstGeom>
          </p:spPr>
        </p:pic>
        <p:sp>
          <p:nvSpPr>
            <p:cNvPr id="19" name="Rounded Rectangle 18"/>
            <p:cNvSpPr/>
            <p:nvPr/>
          </p:nvSpPr>
          <p:spPr>
            <a:xfrm>
              <a:off x="1012736" y="2796168"/>
              <a:ext cx="1008112" cy="1656184"/>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12" name="Group 11"/>
          <p:cNvGrpSpPr/>
          <p:nvPr/>
        </p:nvGrpSpPr>
        <p:grpSpPr>
          <a:xfrm>
            <a:off x="395536" y="2348880"/>
            <a:ext cx="4824536" cy="4362008"/>
            <a:chOff x="3779912" y="2348880"/>
            <a:chExt cx="4824536" cy="4362008"/>
          </a:xfrm>
        </p:grpSpPr>
        <p:sp>
          <p:nvSpPr>
            <p:cNvPr id="14" name="Rectangle 13"/>
            <p:cNvSpPr/>
            <p:nvPr/>
          </p:nvSpPr>
          <p:spPr>
            <a:xfrm>
              <a:off x="3779912" y="2348880"/>
              <a:ext cx="4752528" cy="433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ctangle 14"/>
            <p:cNvSpPr/>
            <p:nvPr/>
          </p:nvSpPr>
          <p:spPr>
            <a:xfrm>
              <a:off x="5724128" y="2348880"/>
              <a:ext cx="2880320" cy="436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7" name="Picture 16" descr="Cérebro.png"/>
            <p:cNvPicPr>
              <a:picLocks noChangeAspect="1"/>
            </p:cNvPicPr>
            <p:nvPr/>
          </p:nvPicPr>
          <p:blipFill>
            <a:blip r:embed="rId3" cstate="print">
              <a:clrChange>
                <a:clrFrom>
                  <a:srgbClr val="FFFFFF"/>
                </a:clrFrom>
                <a:clrTo>
                  <a:srgbClr val="FFFFFF">
                    <a:alpha val="0"/>
                  </a:srgbClr>
                </a:clrTo>
              </a:clrChange>
            </a:blip>
            <a:stretch>
              <a:fillRect/>
            </a:stretch>
          </p:blipFill>
          <p:spPr>
            <a:xfrm rot="10800000">
              <a:off x="4139952" y="3284984"/>
              <a:ext cx="2016224" cy="2142239"/>
            </a:xfrm>
            <a:prstGeom prst="rect">
              <a:avLst/>
            </a:prstGeom>
          </p:spPr>
        </p:pic>
        <p:sp>
          <p:nvSpPr>
            <p:cNvPr id="18" name="TextBox 17"/>
            <p:cNvSpPr txBox="1"/>
            <p:nvPr/>
          </p:nvSpPr>
          <p:spPr>
            <a:xfrm>
              <a:off x="5981680" y="2499008"/>
              <a:ext cx="2448272" cy="3970318"/>
            </a:xfrm>
            <a:prstGeom prst="rect">
              <a:avLst/>
            </a:prstGeom>
            <a:noFill/>
          </p:spPr>
          <p:txBody>
            <a:bodyPr wrap="square" rtlCol="0">
              <a:spAutoFit/>
            </a:bodyPr>
            <a:lstStyle/>
            <a:p>
              <a:pPr algn="ctr"/>
              <a:r>
                <a:rPr lang="pt-BR" b="1" dirty="0" smtClean="0">
                  <a:latin typeface="Arial" pitchFamily="34" charset="0"/>
                  <a:cs typeface="Arial" pitchFamily="34" charset="0"/>
                </a:rPr>
                <a:t>HEMISFÉRICO DIREITO</a:t>
              </a:r>
            </a:p>
            <a:p>
              <a:pPr algn="ctr"/>
              <a:r>
                <a:rPr lang="pt-BR" b="1" dirty="0" smtClean="0">
                  <a:latin typeface="Arial" pitchFamily="34" charset="0"/>
                  <a:cs typeface="Arial" pitchFamily="34" charset="0"/>
                </a:rPr>
                <a:t>Emoções</a:t>
              </a:r>
            </a:p>
            <a:p>
              <a:pPr algn="ctr"/>
              <a:r>
                <a:rPr lang="pt-BR" b="1" dirty="0" smtClean="0">
                  <a:latin typeface="Arial" pitchFamily="34" charset="0"/>
                  <a:cs typeface="Arial" pitchFamily="34" charset="0"/>
                </a:rPr>
                <a:t>Visual</a:t>
              </a:r>
            </a:p>
            <a:p>
              <a:pPr algn="ctr"/>
              <a:r>
                <a:rPr lang="pt-BR" b="1" dirty="0" smtClean="0">
                  <a:latin typeface="Arial" pitchFamily="34" charset="0"/>
                  <a:cs typeface="Arial" pitchFamily="34" charset="0"/>
                </a:rPr>
                <a:t>Espaço</a:t>
              </a:r>
            </a:p>
            <a:p>
              <a:pPr algn="ctr"/>
              <a:r>
                <a:rPr lang="pt-BR" b="1" dirty="0" smtClean="0">
                  <a:latin typeface="Arial" pitchFamily="34" charset="0"/>
                  <a:cs typeface="Arial" pitchFamily="34" charset="0"/>
                </a:rPr>
                <a:t>“Quadro” Geral</a:t>
              </a:r>
            </a:p>
            <a:p>
              <a:pPr algn="ctr"/>
              <a:r>
                <a:rPr lang="pt-BR" b="1" dirty="0" smtClean="0">
                  <a:latin typeface="Arial" pitchFamily="34" charset="0"/>
                  <a:cs typeface="Arial" pitchFamily="34" charset="0"/>
                </a:rPr>
                <a:t>Abstrato</a:t>
              </a:r>
            </a:p>
            <a:p>
              <a:pPr algn="ctr"/>
              <a:r>
                <a:rPr lang="pt-BR" b="1" dirty="0" smtClean="0">
                  <a:latin typeface="Arial" pitchFamily="34" charset="0"/>
                  <a:cs typeface="Arial" pitchFamily="34" charset="0"/>
                </a:rPr>
                <a:t>Estórias</a:t>
              </a:r>
            </a:p>
            <a:p>
              <a:pPr algn="ctr"/>
              <a:r>
                <a:rPr lang="pt-BR" b="1" dirty="0" smtClean="0">
                  <a:latin typeface="Arial" pitchFamily="34" charset="0"/>
                  <a:cs typeface="Arial" pitchFamily="34" charset="0"/>
                </a:rPr>
                <a:t>Observação</a:t>
              </a:r>
            </a:p>
            <a:p>
              <a:pPr algn="ctr"/>
              <a:r>
                <a:rPr lang="pt-BR" b="1" dirty="0" smtClean="0">
                  <a:latin typeface="Arial" pitchFamily="34" charset="0"/>
                  <a:cs typeface="Arial" pitchFamily="34" charset="0"/>
                </a:rPr>
                <a:t>Música</a:t>
              </a:r>
            </a:p>
            <a:p>
              <a:pPr algn="ctr"/>
              <a:r>
                <a:rPr lang="pt-BR" b="1" dirty="0" smtClean="0">
                  <a:latin typeface="Arial" pitchFamily="34" charset="0"/>
                  <a:cs typeface="Arial" pitchFamily="34" charset="0"/>
                </a:rPr>
                <a:t>Imaginação</a:t>
              </a:r>
            </a:p>
            <a:p>
              <a:pPr algn="ctr"/>
              <a:r>
                <a:rPr lang="pt-BR" b="1" dirty="0" smtClean="0">
                  <a:latin typeface="Arial" pitchFamily="34" charset="0"/>
                  <a:cs typeface="Arial" pitchFamily="34" charset="0"/>
                </a:rPr>
                <a:t>Beleza</a:t>
              </a:r>
            </a:p>
            <a:p>
              <a:pPr algn="ctr"/>
              <a:r>
                <a:rPr lang="pt-BR" b="1" dirty="0" smtClean="0">
                  <a:latin typeface="Arial" pitchFamily="34" charset="0"/>
                  <a:cs typeface="Arial" pitchFamily="34" charset="0"/>
                </a:rPr>
                <a:t>Possibilidades</a:t>
              </a:r>
            </a:p>
            <a:p>
              <a:pPr algn="ctr"/>
              <a:r>
                <a:rPr lang="pt-BR" b="1" dirty="0" smtClean="0">
                  <a:latin typeface="Arial" pitchFamily="34" charset="0"/>
                  <a:cs typeface="Arial" pitchFamily="34" charset="0"/>
                </a:rPr>
                <a:t>Formas e Padrões</a:t>
              </a:r>
              <a:endParaRPr lang="pt-BR" b="1" dirty="0">
                <a:latin typeface="Arial" pitchFamily="34" charset="0"/>
                <a:cs typeface="Arial" pitchFamily="34" charset="0"/>
              </a:endParaRPr>
            </a:p>
          </p:txBody>
        </p:sp>
        <p:sp>
          <p:nvSpPr>
            <p:cNvPr id="20" name="Rounded Rectangle 19"/>
            <p:cNvSpPr/>
            <p:nvPr/>
          </p:nvSpPr>
          <p:spPr>
            <a:xfrm>
              <a:off x="4253096" y="3284984"/>
              <a:ext cx="1008112" cy="2160240"/>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13" name="Slide Number Placeholder 12"/>
          <p:cNvSpPr>
            <a:spLocks noGrp="1"/>
          </p:cNvSpPr>
          <p:nvPr>
            <p:ph type="sldNum" sz="quarter" idx="12"/>
          </p:nvPr>
        </p:nvSpPr>
        <p:spPr/>
        <p:txBody>
          <a:bodyPr/>
          <a:lstStyle/>
          <a:p>
            <a:fld id="{64B2D999-5781-44F1-80D2-850D510B5CAB}" type="slidenum">
              <a:rPr lang="pt-BR" smtClean="0"/>
              <a:pPr/>
              <a:t>13</a:t>
            </a:fld>
            <a:endParaRPr lang="pt-B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noProof="0" dirty="0" smtClean="0"/>
              <a:t>AS DIFERENEAS FISICAS DO CÉREBRO</a:t>
            </a:r>
            <a:endParaRPr lang="pt-BR" noProof="0" dirty="0"/>
          </a:p>
        </p:txBody>
      </p:sp>
      <p:sp>
        <p:nvSpPr>
          <p:cNvPr id="3" name="Content Placeholder 2"/>
          <p:cNvSpPr>
            <a:spLocks noGrp="1"/>
          </p:cNvSpPr>
          <p:nvPr>
            <p:ph idx="1"/>
          </p:nvPr>
        </p:nvSpPr>
        <p:spPr>
          <a:xfrm>
            <a:off x="251520" y="1196752"/>
            <a:ext cx="8640960" cy="4525963"/>
          </a:xfrm>
        </p:spPr>
        <p:txBody>
          <a:bodyPr>
            <a:noAutofit/>
          </a:bodyPr>
          <a:lstStyle/>
          <a:p>
            <a:pPr marL="0" lvl="0" indent="0" algn="ctr">
              <a:buNone/>
            </a:pPr>
            <a:r>
              <a:rPr lang="pt-BR" dirty="0" smtClean="0"/>
              <a:t>OS DOIS </a:t>
            </a:r>
            <a:r>
              <a:rPr lang="pt-BR" dirty="0" smtClean="0"/>
              <a:t>HEMISFÉRIOS </a:t>
            </a:r>
            <a:r>
              <a:rPr lang="pt-BR" dirty="0" smtClean="0"/>
              <a:t>–</a:t>
            </a:r>
            <a:r>
              <a:rPr lang="pt-BR" noProof="0" dirty="0" smtClean="0"/>
              <a:t> </a:t>
            </a:r>
            <a:r>
              <a:rPr lang="pt-BR" dirty="0" smtClean="0"/>
              <a:t>AS DIFERENÇAS:</a:t>
            </a:r>
            <a:r>
              <a:rPr lang="pt-BR" noProof="0" dirty="0" smtClean="0"/>
              <a:t> </a:t>
            </a:r>
          </a:p>
          <a:p>
            <a:pPr marL="0" lvl="0" indent="0" algn="ctr">
              <a:buNone/>
            </a:pPr>
            <a:endParaRPr lang="pt-BR" noProof="0" dirty="0" smtClean="0"/>
          </a:p>
          <a:p>
            <a:pPr marL="0" lvl="0" indent="0" algn="ctr">
              <a:buNone/>
            </a:pPr>
            <a:r>
              <a:rPr lang="pt-BR" noProof="0" dirty="0" smtClean="0"/>
              <a:t>A Organização - Centros de Controle em Hemisférios Diferentes </a:t>
            </a:r>
          </a:p>
          <a:p>
            <a:pPr marL="457200" lvl="0" indent="-457200">
              <a:buAutoNum type="arabicPeriod" startAt="2"/>
            </a:pPr>
            <a:endParaRPr lang="pt-BR" noProof="0" dirty="0" smtClean="0"/>
          </a:p>
          <a:p>
            <a:pPr marL="0" lvl="0" indent="0">
              <a:buNone/>
            </a:pPr>
            <a:r>
              <a:rPr lang="pt-BR" noProof="0" dirty="0" smtClean="0"/>
              <a:t>Em mulheres as habilidades são controlados através de centros em ambos os lados do cérebro</a:t>
            </a:r>
            <a:r>
              <a:rPr lang="pt-BR" dirty="0" smtClean="0"/>
              <a:t>.</a:t>
            </a:r>
            <a:endParaRPr lang="pt-BR" noProof="0" dirty="0" smtClean="0"/>
          </a:p>
          <a:p>
            <a:pPr marL="0" lvl="0" indent="0">
              <a:buNone/>
            </a:pPr>
            <a:endParaRPr lang="pt-BR" dirty="0" smtClean="0"/>
          </a:p>
          <a:p>
            <a:pPr marL="0" lvl="0" indent="0">
              <a:buNone/>
            </a:pPr>
            <a:r>
              <a:rPr lang="pt-BR" dirty="0" smtClean="0"/>
              <a:t>E</a:t>
            </a:r>
            <a:r>
              <a:rPr lang="pt-BR" noProof="0" dirty="0" smtClean="0"/>
              <a:t>m homens tais habilidades são localizadas muito mais </a:t>
            </a:r>
            <a:br>
              <a:rPr lang="pt-BR" noProof="0" dirty="0" smtClean="0"/>
            </a:br>
            <a:r>
              <a:rPr lang="pt-BR" noProof="0" dirty="0" smtClean="0"/>
              <a:t>especificamente.</a:t>
            </a:r>
            <a:endParaRPr lang="pt-BR" noProof="0" dirty="0"/>
          </a:p>
        </p:txBody>
      </p:sp>
      <p:sp>
        <p:nvSpPr>
          <p:cNvPr id="4" name="Slide Number Placeholder 3"/>
          <p:cNvSpPr>
            <a:spLocks noGrp="1"/>
          </p:cNvSpPr>
          <p:nvPr>
            <p:ph type="sldNum" sz="quarter" idx="12"/>
          </p:nvPr>
        </p:nvSpPr>
        <p:spPr/>
        <p:txBody>
          <a:bodyPr/>
          <a:lstStyle/>
          <a:p>
            <a:fld id="{64B2D999-5781-44F1-80D2-850D510B5CAB}" type="slidenum">
              <a:rPr lang="pt-BR" smtClean="0"/>
              <a:pPr/>
              <a:t>14</a:t>
            </a:fld>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noProof="0" dirty="0" smtClean="0"/>
              <a:t>AS DIFERENEAS FISICAS DO CÉREBRO</a:t>
            </a:r>
            <a:endParaRPr lang="pt-BR" noProof="0" dirty="0"/>
          </a:p>
        </p:txBody>
      </p:sp>
      <p:sp>
        <p:nvSpPr>
          <p:cNvPr id="3" name="Content Placeholder 2"/>
          <p:cNvSpPr>
            <a:spLocks noGrp="1"/>
          </p:cNvSpPr>
          <p:nvPr>
            <p:ph idx="1"/>
          </p:nvPr>
        </p:nvSpPr>
        <p:spPr>
          <a:xfrm>
            <a:off x="251520" y="1196752"/>
            <a:ext cx="8640960" cy="4525963"/>
          </a:xfrm>
        </p:spPr>
        <p:txBody>
          <a:bodyPr>
            <a:noAutofit/>
          </a:bodyPr>
          <a:lstStyle/>
          <a:p>
            <a:pPr marL="0" lvl="0" indent="0" algn="ctr">
              <a:buNone/>
            </a:pPr>
            <a:r>
              <a:rPr lang="pt-BR" dirty="0" smtClean="0"/>
              <a:t>OS DOIS </a:t>
            </a:r>
            <a:r>
              <a:rPr lang="pt-BR" dirty="0" smtClean="0"/>
              <a:t>HEMISFÉRIOS </a:t>
            </a:r>
            <a:r>
              <a:rPr lang="pt-BR" dirty="0" smtClean="0"/>
              <a:t>–</a:t>
            </a:r>
            <a:r>
              <a:rPr lang="pt-BR" noProof="0" dirty="0" smtClean="0"/>
              <a:t> O</a:t>
            </a:r>
            <a:r>
              <a:rPr lang="pt-BR" dirty="0" smtClean="0"/>
              <a:t>S RESULTADOS:</a:t>
            </a:r>
            <a:endParaRPr lang="pt-BR" noProof="0" dirty="0" smtClean="0"/>
          </a:p>
          <a:p>
            <a:pPr marL="0" lvl="0" indent="0" algn="ctr">
              <a:buNone/>
            </a:pPr>
            <a:endParaRPr lang="pt-BR" noProof="0" dirty="0" smtClean="0"/>
          </a:p>
          <a:p>
            <a:pPr marL="365125" lvl="0" indent="-365125" algn="ctr">
              <a:buNone/>
            </a:pPr>
            <a:r>
              <a:rPr lang="pt-BR" noProof="0" dirty="0" smtClean="0"/>
              <a:t>Modos Diferentes de Pensar </a:t>
            </a:r>
          </a:p>
          <a:p>
            <a:pPr marL="0" lvl="0" indent="0">
              <a:buNone/>
            </a:pPr>
            <a:endParaRPr lang="pt-BR" noProof="0" dirty="0" smtClean="0"/>
          </a:p>
        </p:txBody>
      </p:sp>
      <p:pic>
        <p:nvPicPr>
          <p:cNvPr id="4" name="Picture 3" descr="6a74d9421971e4022169686ee74c8c4f.png.jpg"/>
          <p:cNvPicPr>
            <a:picLocks noChangeAspect="1"/>
          </p:cNvPicPr>
          <p:nvPr/>
        </p:nvPicPr>
        <p:blipFill>
          <a:blip r:embed="rId2" cstate="print"/>
          <a:stretch>
            <a:fillRect/>
          </a:stretch>
        </p:blipFill>
        <p:spPr>
          <a:xfrm>
            <a:off x="2672031" y="2603282"/>
            <a:ext cx="3772177" cy="3994070"/>
          </a:xfrm>
          <a:prstGeom prst="rect">
            <a:avLst/>
          </a:prstGeom>
        </p:spPr>
      </p:pic>
      <p:pic>
        <p:nvPicPr>
          <p:cNvPr id="8" name="Picture 7" descr="Womens Brain.jpg"/>
          <p:cNvPicPr>
            <a:picLocks noChangeAspect="1"/>
          </p:cNvPicPr>
          <p:nvPr/>
        </p:nvPicPr>
        <p:blipFill>
          <a:blip r:embed="rId3" cstate="print"/>
          <a:stretch>
            <a:fillRect/>
          </a:stretch>
        </p:blipFill>
        <p:spPr>
          <a:xfrm>
            <a:off x="6547485" y="3429000"/>
            <a:ext cx="2505075" cy="1819275"/>
          </a:xfrm>
          <a:prstGeom prst="rect">
            <a:avLst/>
          </a:prstGeom>
        </p:spPr>
      </p:pic>
      <p:pic>
        <p:nvPicPr>
          <p:cNvPr id="11" name="Picture 10" descr="Boxes.png"/>
          <p:cNvPicPr>
            <a:picLocks noChangeAspect="1"/>
          </p:cNvPicPr>
          <p:nvPr/>
        </p:nvPicPr>
        <p:blipFill>
          <a:blip r:embed="rId4" cstate="print"/>
          <a:stretch>
            <a:fillRect/>
          </a:stretch>
        </p:blipFill>
        <p:spPr>
          <a:xfrm>
            <a:off x="91440" y="3429000"/>
            <a:ext cx="2483768" cy="1800200"/>
          </a:xfrm>
          <a:prstGeom prst="rect">
            <a:avLst/>
          </a:prstGeom>
        </p:spPr>
      </p:pic>
      <p:sp>
        <p:nvSpPr>
          <p:cNvPr id="12" name="Slide Number Placeholder 11"/>
          <p:cNvSpPr>
            <a:spLocks noGrp="1"/>
          </p:cNvSpPr>
          <p:nvPr>
            <p:ph type="sldNum" sz="quarter" idx="12"/>
          </p:nvPr>
        </p:nvSpPr>
        <p:spPr/>
        <p:txBody>
          <a:bodyPr/>
          <a:lstStyle/>
          <a:p>
            <a:fld id="{64B2D999-5781-44F1-80D2-850D510B5CAB}" type="slidenum">
              <a:rPr lang="pt-BR" smtClean="0"/>
              <a:pPr/>
              <a:t>15</a:t>
            </a:fld>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noProof="0" dirty="0" smtClean="0"/>
              <a:t>AS DIFERENEAS FISICAS DO CÉREBRO</a:t>
            </a:r>
            <a:endParaRPr lang="pt-BR" noProof="0" dirty="0"/>
          </a:p>
        </p:txBody>
      </p:sp>
      <p:sp>
        <p:nvSpPr>
          <p:cNvPr id="3" name="Content Placeholder 2"/>
          <p:cNvSpPr>
            <a:spLocks noGrp="1"/>
          </p:cNvSpPr>
          <p:nvPr>
            <p:ph idx="1"/>
          </p:nvPr>
        </p:nvSpPr>
        <p:spPr>
          <a:xfrm>
            <a:off x="251520" y="1196752"/>
            <a:ext cx="8640960" cy="4525963"/>
          </a:xfrm>
        </p:spPr>
        <p:txBody>
          <a:bodyPr>
            <a:noAutofit/>
          </a:bodyPr>
          <a:lstStyle/>
          <a:p>
            <a:pPr marL="0" lvl="0" indent="0" algn="ctr">
              <a:buNone/>
            </a:pPr>
            <a:r>
              <a:rPr lang="pt-BR" dirty="0" smtClean="0"/>
              <a:t>OS DOIS HEMISFERIOS –</a:t>
            </a:r>
            <a:r>
              <a:rPr lang="pt-BR" noProof="0" dirty="0" smtClean="0"/>
              <a:t> O</a:t>
            </a:r>
            <a:r>
              <a:rPr lang="pt-BR" dirty="0" smtClean="0"/>
              <a:t>S RESULTADOS:</a:t>
            </a:r>
            <a:endParaRPr lang="pt-BR" noProof="0" dirty="0" smtClean="0"/>
          </a:p>
          <a:p>
            <a:pPr marL="0" lvl="0" indent="0" algn="ctr">
              <a:buNone/>
            </a:pPr>
            <a:endParaRPr lang="pt-BR" noProof="0" dirty="0" smtClean="0"/>
          </a:p>
          <a:p>
            <a:pPr marL="365125" lvl="0" indent="-365125" algn="ctr">
              <a:buNone/>
            </a:pPr>
            <a:r>
              <a:rPr lang="pt-BR" noProof="0" dirty="0" smtClean="0"/>
              <a:t>Modos Diferentes de Pensar </a:t>
            </a:r>
          </a:p>
          <a:p>
            <a:pPr marL="0" lvl="0" indent="0">
              <a:buNone/>
            </a:pPr>
            <a:endParaRPr lang="pt-BR" noProof="0" dirty="0" smtClean="0"/>
          </a:p>
        </p:txBody>
      </p:sp>
      <p:pic>
        <p:nvPicPr>
          <p:cNvPr id="9" name="Picture 8" descr="BrainBox.png"/>
          <p:cNvPicPr>
            <a:picLocks noChangeAspect="1"/>
          </p:cNvPicPr>
          <p:nvPr/>
        </p:nvPicPr>
        <p:blipFill>
          <a:blip r:embed="rId2" cstate="print"/>
          <a:stretch>
            <a:fillRect/>
          </a:stretch>
        </p:blipFill>
        <p:spPr>
          <a:xfrm>
            <a:off x="395536" y="2866635"/>
            <a:ext cx="2448272" cy="1786501"/>
          </a:xfrm>
          <a:prstGeom prst="rect">
            <a:avLst/>
          </a:prstGeom>
        </p:spPr>
      </p:pic>
      <p:sp>
        <p:nvSpPr>
          <p:cNvPr id="12" name="Slide Number Placeholder 11"/>
          <p:cNvSpPr>
            <a:spLocks noGrp="1"/>
          </p:cNvSpPr>
          <p:nvPr>
            <p:ph type="sldNum" sz="quarter" idx="12"/>
          </p:nvPr>
        </p:nvSpPr>
        <p:spPr/>
        <p:txBody>
          <a:bodyPr/>
          <a:lstStyle/>
          <a:p>
            <a:fld id="{64B2D999-5781-44F1-80D2-850D510B5CAB}" type="slidenum">
              <a:rPr lang="pt-BR" smtClean="0"/>
              <a:pPr/>
              <a:t>16</a:t>
            </a:fld>
            <a:endParaRPr lang="pt-BR" dirty="0"/>
          </a:p>
        </p:txBody>
      </p:sp>
      <p:pic>
        <p:nvPicPr>
          <p:cNvPr id="10" name="Picture 9" descr="Womens Brain.jpg"/>
          <p:cNvPicPr>
            <a:picLocks noChangeAspect="1"/>
          </p:cNvPicPr>
          <p:nvPr/>
        </p:nvPicPr>
        <p:blipFill>
          <a:blip r:embed="rId3" cstate="print"/>
          <a:stretch>
            <a:fillRect/>
          </a:stretch>
        </p:blipFill>
        <p:spPr>
          <a:xfrm>
            <a:off x="323528" y="4797152"/>
            <a:ext cx="2505075" cy="1819275"/>
          </a:xfrm>
          <a:prstGeom prst="rect">
            <a:avLst/>
          </a:prstGeom>
        </p:spPr>
      </p:pic>
      <p:sp>
        <p:nvSpPr>
          <p:cNvPr id="13" name="TextBox 12"/>
          <p:cNvSpPr txBox="1"/>
          <p:nvPr/>
        </p:nvSpPr>
        <p:spPr>
          <a:xfrm>
            <a:off x="2987824" y="2780928"/>
            <a:ext cx="5832648" cy="1938992"/>
          </a:xfrm>
          <a:prstGeom prst="rect">
            <a:avLst/>
          </a:prstGeom>
          <a:noFill/>
        </p:spPr>
        <p:txBody>
          <a:bodyPr wrap="square" rtlCol="0">
            <a:spAutoFit/>
          </a:bodyPr>
          <a:lstStyle/>
          <a:p>
            <a:r>
              <a:rPr lang="pt-BR" sz="2000" b="1" dirty="0" smtClean="0">
                <a:solidFill>
                  <a:schemeClr val="bg1"/>
                </a:solidFill>
                <a:latin typeface="Arial" pitchFamily="34" charset="0"/>
                <a:cs typeface="Arial" pitchFamily="34" charset="0"/>
              </a:rPr>
              <a:t>Homens ficam presos na sua caixa, perdendo o tempo, ignorando a chamada da esposa, etc.</a:t>
            </a:r>
          </a:p>
          <a:p>
            <a:r>
              <a:rPr lang="pt-BR" sz="2000" b="1" dirty="0" smtClean="0">
                <a:solidFill>
                  <a:schemeClr val="bg1"/>
                </a:solidFill>
                <a:latin typeface="Arial" pitchFamily="34" charset="0"/>
                <a:cs typeface="Arial" pitchFamily="34" charset="0"/>
              </a:rPr>
              <a:t>As vezes é uma caixa vazia: O que está pensando?  Nada.</a:t>
            </a:r>
          </a:p>
          <a:p>
            <a:r>
              <a:rPr lang="pt-BR" sz="2000" b="1" dirty="0" smtClean="0">
                <a:solidFill>
                  <a:schemeClr val="bg1"/>
                </a:solidFill>
                <a:latin typeface="Arial" pitchFamily="34" charset="0"/>
                <a:cs typeface="Arial" pitchFamily="34" charset="0"/>
              </a:rPr>
              <a:t>Gostam de detalhes – o conteúdo da sua caixa.</a:t>
            </a:r>
            <a:endParaRPr lang="pt-BR" sz="2000" b="1" dirty="0">
              <a:solidFill>
                <a:schemeClr val="bg1"/>
              </a:solidFill>
              <a:latin typeface="Arial" pitchFamily="34" charset="0"/>
              <a:cs typeface="Arial" pitchFamily="34" charset="0"/>
            </a:endParaRPr>
          </a:p>
        </p:txBody>
      </p:sp>
      <p:sp>
        <p:nvSpPr>
          <p:cNvPr id="14" name="TextBox 13"/>
          <p:cNvSpPr txBox="1"/>
          <p:nvPr/>
        </p:nvSpPr>
        <p:spPr>
          <a:xfrm>
            <a:off x="3033544" y="4914880"/>
            <a:ext cx="5832648" cy="1631216"/>
          </a:xfrm>
          <a:prstGeom prst="rect">
            <a:avLst/>
          </a:prstGeom>
          <a:noFill/>
        </p:spPr>
        <p:txBody>
          <a:bodyPr wrap="square" rtlCol="0">
            <a:spAutoFit/>
          </a:bodyPr>
          <a:lstStyle/>
          <a:p>
            <a:r>
              <a:rPr lang="pt-BR" sz="2000" b="1" dirty="0" smtClean="0">
                <a:solidFill>
                  <a:schemeClr val="bg1"/>
                </a:solidFill>
                <a:latin typeface="Arial" pitchFamily="34" charset="0"/>
                <a:cs typeface="Arial" pitchFamily="34" charset="0"/>
              </a:rPr>
              <a:t>Os pensamentos das mulheres são </a:t>
            </a:r>
            <a:r>
              <a:rPr lang="pt-BR" sz="2000" b="1" dirty="0" smtClean="0">
                <a:solidFill>
                  <a:schemeClr val="bg1"/>
                </a:solidFill>
                <a:latin typeface="Arial" pitchFamily="34" charset="0"/>
                <a:cs typeface="Arial" pitchFamily="34" charset="0"/>
              </a:rPr>
              <a:t>dispersos</a:t>
            </a:r>
            <a:r>
              <a:rPr lang="pt-BR" sz="2000" b="1" dirty="0" smtClean="0">
                <a:solidFill>
                  <a:schemeClr val="bg1"/>
                </a:solidFill>
                <a:latin typeface="Arial" pitchFamily="34" charset="0"/>
                <a:cs typeface="Arial" pitchFamily="34" charset="0"/>
              </a:rPr>
              <a:t>.</a:t>
            </a:r>
          </a:p>
          <a:p>
            <a:r>
              <a:rPr lang="pt-BR" sz="2000" b="1" dirty="0" smtClean="0">
                <a:solidFill>
                  <a:schemeClr val="bg1"/>
                </a:solidFill>
                <a:latin typeface="Arial" pitchFamily="34" charset="0"/>
                <a:cs typeface="Arial" pitchFamily="34" charset="0"/>
              </a:rPr>
              <a:t>Um pensamento leva para um outro.</a:t>
            </a:r>
          </a:p>
          <a:p>
            <a:r>
              <a:rPr lang="pt-BR" sz="2000" b="1" dirty="0" smtClean="0">
                <a:solidFill>
                  <a:schemeClr val="bg1"/>
                </a:solidFill>
                <a:latin typeface="Arial" pitchFamily="34" charset="0"/>
                <a:cs typeface="Arial" pitchFamily="34" charset="0"/>
              </a:rPr>
              <a:t>Gostam </a:t>
            </a:r>
            <a:r>
              <a:rPr lang="pt-BR" sz="2000" b="1" dirty="0" smtClean="0">
                <a:solidFill>
                  <a:schemeClr val="bg1"/>
                </a:solidFill>
                <a:latin typeface="Arial" pitchFamily="34" charset="0"/>
                <a:cs typeface="Arial" pitchFamily="34" charset="0"/>
              </a:rPr>
              <a:t>de detalhes </a:t>
            </a:r>
            <a:r>
              <a:rPr lang="pt-BR" sz="2000" b="1" dirty="0" smtClean="0">
                <a:solidFill>
                  <a:schemeClr val="bg1"/>
                </a:solidFill>
                <a:latin typeface="Arial" pitchFamily="34" charset="0"/>
                <a:cs typeface="Arial" pitchFamily="34" charset="0"/>
              </a:rPr>
              <a:t>sobre tudo.  Menos específicos.</a:t>
            </a:r>
          </a:p>
          <a:p>
            <a:endParaRPr lang="pt-BR" sz="20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noProof="0" dirty="0" smtClean="0"/>
              <a:t>AS DIFERENEAS FISICAS DO CÉREBRO</a:t>
            </a:r>
            <a:endParaRPr lang="pt-BR" noProof="0" dirty="0"/>
          </a:p>
        </p:txBody>
      </p:sp>
      <p:sp>
        <p:nvSpPr>
          <p:cNvPr id="3" name="Content Placeholder 2"/>
          <p:cNvSpPr>
            <a:spLocks noGrp="1"/>
          </p:cNvSpPr>
          <p:nvPr>
            <p:ph idx="1"/>
          </p:nvPr>
        </p:nvSpPr>
        <p:spPr>
          <a:xfrm>
            <a:off x="251520" y="1196752"/>
            <a:ext cx="8640960" cy="4525963"/>
          </a:xfrm>
        </p:spPr>
        <p:txBody>
          <a:bodyPr>
            <a:noAutofit/>
          </a:bodyPr>
          <a:lstStyle/>
          <a:p>
            <a:pPr marL="0" lvl="0" indent="0" algn="ctr">
              <a:buNone/>
            </a:pPr>
            <a:r>
              <a:rPr lang="pt-BR" dirty="0" smtClean="0"/>
              <a:t>OS DOIS HEMISFERIOS –</a:t>
            </a:r>
            <a:r>
              <a:rPr lang="pt-BR" noProof="0" dirty="0" smtClean="0"/>
              <a:t> O</a:t>
            </a:r>
            <a:r>
              <a:rPr lang="pt-BR" dirty="0" smtClean="0"/>
              <a:t>S RESULTADOS: </a:t>
            </a:r>
            <a:endParaRPr lang="pt-BR" noProof="0" dirty="0" smtClean="0"/>
          </a:p>
          <a:p>
            <a:pPr marL="0" lvl="0" indent="0" algn="ctr">
              <a:buNone/>
            </a:pPr>
            <a:endParaRPr lang="pt-BR" noProof="0" dirty="0" smtClean="0"/>
          </a:p>
          <a:p>
            <a:pPr marL="365125" lvl="0" indent="-365125" algn="ctr">
              <a:buNone/>
            </a:pPr>
            <a:r>
              <a:rPr lang="pt-BR" noProof="0" dirty="0" smtClean="0"/>
              <a:t>Modos Diferentes de Pensar </a:t>
            </a:r>
          </a:p>
          <a:p>
            <a:pPr marL="0" lvl="0" indent="0">
              <a:buNone/>
            </a:pPr>
            <a:endParaRPr lang="pt-BR" noProof="0" dirty="0" smtClean="0"/>
          </a:p>
          <a:p>
            <a:pPr marL="0" lvl="0" indent="0">
              <a:buNone/>
            </a:pPr>
            <a:r>
              <a:rPr lang="pt-BR" noProof="0" dirty="0" smtClean="0"/>
              <a:t>A organização padrão masculino e feminino do cérebro tem vantagens e desvantagens para ambos os sexos. </a:t>
            </a:r>
          </a:p>
          <a:p>
            <a:pPr marL="0" lvl="0" indent="0">
              <a:buNone/>
            </a:pPr>
            <a:endParaRPr lang="pt-BR" noProof="0" dirty="0" smtClean="0"/>
          </a:p>
          <a:p>
            <a:pPr marL="0" lvl="0" indent="0">
              <a:buNone/>
            </a:pPr>
            <a:r>
              <a:rPr lang="pt-BR" noProof="0" dirty="0" smtClean="0"/>
              <a:t>Homens não são tão                                                facilmente distraídos                                                           por informação supérflua. </a:t>
            </a:r>
            <a:endParaRPr lang="pt-BR" noProof="0" dirty="0"/>
          </a:p>
        </p:txBody>
      </p:sp>
      <p:pic>
        <p:nvPicPr>
          <p:cNvPr id="1026" name="Picture 2" descr="http://m.c.lnkd.licdn.com/mpr/mpr/p/3/005/00e/2a8/1abb8b0.jpg"/>
          <p:cNvPicPr>
            <a:picLocks noChangeAspect="1" noChangeArrowheads="1"/>
          </p:cNvPicPr>
          <p:nvPr/>
        </p:nvPicPr>
        <p:blipFill>
          <a:blip r:embed="rId2" cstate="print"/>
          <a:srcRect/>
          <a:stretch>
            <a:fillRect/>
          </a:stretch>
        </p:blipFill>
        <p:spPr bwMode="auto">
          <a:xfrm>
            <a:off x="4283968" y="3933056"/>
            <a:ext cx="4032448" cy="2688299"/>
          </a:xfrm>
          <a:prstGeom prst="rect">
            <a:avLst/>
          </a:prstGeom>
          <a:noFill/>
        </p:spPr>
      </p:pic>
      <p:sp>
        <p:nvSpPr>
          <p:cNvPr id="10" name="Slide Number Placeholder 9"/>
          <p:cNvSpPr>
            <a:spLocks noGrp="1"/>
          </p:cNvSpPr>
          <p:nvPr>
            <p:ph type="sldNum" sz="quarter" idx="12"/>
          </p:nvPr>
        </p:nvSpPr>
        <p:spPr/>
        <p:txBody>
          <a:bodyPr/>
          <a:lstStyle/>
          <a:p>
            <a:fld id="{64B2D999-5781-44F1-80D2-850D510B5CAB}" type="slidenum">
              <a:rPr lang="pt-BR" smtClean="0"/>
              <a:pPr/>
              <a:t>17</a:t>
            </a:fld>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noProof="0" dirty="0" smtClean="0"/>
              <a:t>AS DIFERENEAS FISICAS DO CÉREBRO</a:t>
            </a:r>
            <a:endParaRPr lang="pt-BR" noProof="0" dirty="0"/>
          </a:p>
        </p:txBody>
      </p:sp>
      <p:sp>
        <p:nvSpPr>
          <p:cNvPr id="3" name="Content Placeholder 2"/>
          <p:cNvSpPr>
            <a:spLocks noGrp="1"/>
          </p:cNvSpPr>
          <p:nvPr>
            <p:ph idx="1"/>
          </p:nvPr>
        </p:nvSpPr>
        <p:spPr>
          <a:xfrm>
            <a:off x="251520" y="1196752"/>
            <a:ext cx="8640960" cy="4525963"/>
          </a:xfrm>
        </p:spPr>
        <p:txBody>
          <a:bodyPr>
            <a:noAutofit/>
          </a:bodyPr>
          <a:lstStyle/>
          <a:p>
            <a:pPr marL="0" indent="0">
              <a:buNone/>
            </a:pPr>
            <a:r>
              <a:rPr lang="pt-BR" dirty="0" smtClean="0"/>
              <a:t>O CORPO CALOSO é uma estrutura do cérebro que conecta os hemisférios cerebrais direito e esquerdo.  Sua função é permitir a transferência de informações entre um hemisfério e outro fazendo com que eles atuem harmonicamente.</a:t>
            </a:r>
            <a:endParaRPr lang="pt-BR" noProof="0" dirty="0"/>
          </a:p>
        </p:txBody>
      </p:sp>
      <p:pic>
        <p:nvPicPr>
          <p:cNvPr id="4" name="Picture 3" descr="Brain Sex 02.jpg"/>
          <p:cNvPicPr>
            <a:picLocks noChangeAspect="1"/>
          </p:cNvPicPr>
          <p:nvPr/>
        </p:nvPicPr>
        <p:blipFill>
          <a:blip r:embed="rId2" cstate="print"/>
          <a:stretch>
            <a:fillRect/>
          </a:stretch>
        </p:blipFill>
        <p:spPr>
          <a:xfrm>
            <a:off x="464850" y="3214413"/>
            <a:ext cx="3509512" cy="3382939"/>
          </a:xfrm>
          <a:prstGeom prst="rect">
            <a:avLst/>
          </a:prstGeom>
        </p:spPr>
      </p:pic>
      <p:pic>
        <p:nvPicPr>
          <p:cNvPr id="7" name="Picture 6" descr="Corpus_callosum.png"/>
          <p:cNvPicPr>
            <a:picLocks noChangeAspect="1"/>
          </p:cNvPicPr>
          <p:nvPr/>
        </p:nvPicPr>
        <p:blipFill>
          <a:blip r:embed="rId3" cstate="print"/>
          <a:stretch>
            <a:fillRect/>
          </a:stretch>
        </p:blipFill>
        <p:spPr>
          <a:xfrm>
            <a:off x="4139952" y="3645024"/>
            <a:ext cx="4684476" cy="2664296"/>
          </a:xfrm>
          <a:prstGeom prst="rect">
            <a:avLst/>
          </a:prstGeom>
        </p:spPr>
      </p:pic>
      <p:sp>
        <p:nvSpPr>
          <p:cNvPr id="9" name="Oval 8"/>
          <p:cNvSpPr/>
          <p:nvPr/>
        </p:nvSpPr>
        <p:spPr>
          <a:xfrm>
            <a:off x="1763688" y="3933056"/>
            <a:ext cx="864096" cy="432048"/>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Oval 9"/>
          <p:cNvSpPr/>
          <p:nvPr/>
        </p:nvSpPr>
        <p:spPr>
          <a:xfrm>
            <a:off x="4700776" y="4426064"/>
            <a:ext cx="1455400" cy="663312"/>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Oval 10"/>
          <p:cNvSpPr/>
          <p:nvPr/>
        </p:nvSpPr>
        <p:spPr>
          <a:xfrm rot="5400000">
            <a:off x="7308304" y="4437112"/>
            <a:ext cx="864096" cy="432048"/>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2" name="Slide Number Placeholder 11"/>
          <p:cNvSpPr>
            <a:spLocks noGrp="1"/>
          </p:cNvSpPr>
          <p:nvPr>
            <p:ph type="sldNum" sz="quarter" idx="12"/>
          </p:nvPr>
        </p:nvSpPr>
        <p:spPr/>
        <p:txBody>
          <a:bodyPr/>
          <a:lstStyle/>
          <a:p>
            <a:fld id="{64B2D999-5781-44F1-80D2-850D510B5CAB}" type="slidenum">
              <a:rPr lang="pt-BR" smtClean="0"/>
              <a:pPr/>
              <a:t>18</a:t>
            </a:fld>
            <a:endParaRPr lang="pt-B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noProof="0" dirty="0" smtClean="0"/>
              <a:t>AS DIFERENEAS FISICAS DO CÉREBRO</a:t>
            </a:r>
            <a:endParaRPr lang="pt-BR" noProof="0" dirty="0"/>
          </a:p>
        </p:txBody>
      </p:sp>
      <p:sp>
        <p:nvSpPr>
          <p:cNvPr id="3" name="Content Placeholder 2"/>
          <p:cNvSpPr>
            <a:spLocks noGrp="1"/>
          </p:cNvSpPr>
          <p:nvPr>
            <p:ph idx="1"/>
          </p:nvPr>
        </p:nvSpPr>
        <p:spPr>
          <a:xfrm>
            <a:off x="251520" y="1196752"/>
            <a:ext cx="8640960" cy="4525963"/>
          </a:xfrm>
        </p:spPr>
        <p:txBody>
          <a:bodyPr>
            <a:noAutofit/>
          </a:bodyPr>
          <a:lstStyle/>
          <a:p>
            <a:pPr marL="0" indent="0" algn="ctr">
              <a:buNone/>
            </a:pPr>
            <a:r>
              <a:rPr lang="pt-BR" dirty="0" smtClean="0"/>
              <a:t>O CORPO CALOSO – AS DIFERENÇAS:</a:t>
            </a:r>
            <a:endParaRPr lang="pt-BR" noProof="0" dirty="0" smtClean="0"/>
          </a:p>
          <a:p>
            <a:pPr marL="0" indent="0">
              <a:buNone/>
            </a:pPr>
            <a:endParaRPr lang="pt-BR" noProof="0" dirty="0" smtClean="0"/>
          </a:p>
          <a:p>
            <a:pPr marL="0" lvl="0" indent="0">
              <a:buNone/>
            </a:pPr>
            <a:r>
              <a:rPr lang="pt-BR" noProof="0" dirty="0" smtClean="0"/>
              <a:t>Em mulheres a área importante do corpo caloso está </a:t>
            </a:r>
            <a:br>
              <a:rPr lang="pt-BR" noProof="0" dirty="0" smtClean="0"/>
            </a:br>
            <a:r>
              <a:rPr lang="pt-BR" noProof="0" dirty="0" smtClean="0"/>
              <a:t>mais espessa, mas bulbosa que em homens. </a:t>
            </a:r>
          </a:p>
          <a:p>
            <a:pPr marL="0" lvl="0" indent="0">
              <a:buNone/>
            </a:pPr>
            <a:endParaRPr lang="pt-BR" dirty="0" smtClean="0"/>
          </a:p>
          <a:p>
            <a:pPr marL="0" lvl="0" indent="0">
              <a:buNone/>
            </a:pPr>
            <a:r>
              <a:rPr lang="pt-BR" noProof="0" dirty="0" smtClean="0"/>
              <a:t>Ha um numero maior de conexões em mulheres. Isto significa que mais informação </a:t>
            </a:r>
            <a:r>
              <a:rPr lang="pt-BR" noProof="0" dirty="0" smtClean="0"/>
              <a:t>estão </a:t>
            </a:r>
            <a:r>
              <a:rPr lang="pt-BR" noProof="0" dirty="0" smtClean="0"/>
              <a:t>sendo </a:t>
            </a:r>
            <a:r>
              <a:rPr lang="pt-BR" noProof="0" dirty="0" smtClean="0"/>
              <a:t>trocadas </a:t>
            </a:r>
            <a:r>
              <a:rPr lang="pt-BR" noProof="0" dirty="0" smtClean="0"/>
              <a:t>entre os lados esquerdo e direito do cérebro feminino.</a:t>
            </a:r>
            <a:endParaRPr lang="pt-BR" noProof="0" dirty="0"/>
          </a:p>
        </p:txBody>
      </p:sp>
      <p:sp>
        <p:nvSpPr>
          <p:cNvPr id="4" name="Slide Number Placeholder 3"/>
          <p:cNvSpPr>
            <a:spLocks noGrp="1"/>
          </p:cNvSpPr>
          <p:nvPr>
            <p:ph type="sldNum" sz="quarter" idx="12"/>
          </p:nvPr>
        </p:nvSpPr>
        <p:spPr/>
        <p:txBody>
          <a:bodyPr/>
          <a:lstStyle/>
          <a:p>
            <a:fld id="{64B2D999-5781-44F1-80D2-850D510B5CAB}" type="slidenum">
              <a:rPr lang="pt-BR" smtClean="0"/>
              <a:pPr/>
              <a:t>19</a:t>
            </a:fld>
            <a:endParaRPr lang="pt-B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noProof="0" dirty="0" smtClean="0"/>
              <a:t>IMPORTANCIA DE ENTENDER E ACEITAR NOSSAS DIFERENÇAS</a:t>
            </a:r>
            <a:endParaRPr lang="pt-BR" noProof="0" dirty="0"/>
          </a:p>
        </p:txBody>
      </p:sp>
      <p:sp>
        <p:nvSpPr>
          <p:cNvPr id="3" name="Content Placeholder 2"/>
          <p:cNvSpPr>
            <a:spLocks noGrp="1"/>
          </p:cNvSpPr>
          <p:nvPr>
            <p:ph idx="1"/>
          </p:nvPr>
        </p:nvSpPr>
        <p:spPr>
          <a:xfrm>
            <a:off x="467544" y="1412776"/>
            <a:ext cx="8229600" cy="4525963"/>
          </a:xfrm>
        </p:spPr>
        <p:txBody>
          <a:bodyPr>
            <a:normAutofit/>
          </a:bodyPr>
          <a:lstStyle/>
          <a:p>
            <a:pPr marL="0" indent="0">
              <a:buNone/>
            </a:pPr>
            <a:r>
              <a:rPr lang="pt-BR" noProof="0" dirty="0" smtClean="0"/>
              <a:t>Uma grande parte dos conflitos dentro do lar tem sua origem nas diferenças entre o homem e a mulher.</a:t>
            </a:r>
          </a:p>
          <a:p>
            <a:pPr marL="0" indent="0">
              <a:buNone/>
            </a:pPr>
            <a:endParaRPr lang="pt-BR" noProof="0" dirty="0" smtClean="0"/>
          </a:p>
          <a:p>
            <a:endParaRPr lang="pt-BR" noProof="0" dirty="0"/>
          </a:p>
        </p:txBody>
      </p:sp>
      <p:pic>
        <p:nvPicPr>
          <p:cNvPr id="4" name="Picture 3" descr="401345.jpg"/>
          <p:cNvPicPr>
            <a:picLocks noChangeAspect="1"/>
          </p:cNvPicPr>
          <p:nvPr/>
        </p:nvPicPr>
        <p:blipFill>
          <a:blip r:embed="rId2" cstate="print"/>
          <a:stretch>
            <a:fillRect/>
          </a:stretch>
        </p:blipFill>
        <p:spPr>
          <a:xfrm>
            <a:off x="1547664" y="2596852"/>
            <a:ext cx="6000750" cy="4000500"/>
          </a:xfrm>
          <a:prstGeom prst="rect">
            <a:avLst/>
          </a:prstGeom>
        </p:spPr>
      </p:pic>
      <p:sp>
        <p:nvSpPr>
          <p:cNvPr id="5" name="Slide Number Placeholder 4"/>
          <p:cNvSpPr>
            <a:spLocks noGrp="1"/>
          </p:cNvSpPr>
          <p:nvPr>
            <p:ph type="sldNum" sz="quarter" idx="12"/>
          </p:nvPr>
        </p:nvSpPr>
        <p:spPr/>
        <p:txBody>
          <a:bodyPr/>
          <a:lstStyle/>
          <a:p>
            <a:fld id="{64B2D999-5781-44F1-80D2-850D510B5CAB}" type="slidenum">
              <a:rPr lang="pt-BR" smtClean="0"/>
              <a:pPr/>
              <a:t>2</a:t>
            </a:fld>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noProof="0" dirty="0" smtClean="0"/>
              <a:t>AS DIFERENEAS FISICAS DO CÉREBRO</a:t>
            </a:r>
            <a:endParaRPr lang="pt-BR" noProof="0" dirty="0"/>
          </a:p>
        </p:txBody>
      </p:sp>
      <p:sp>
        <p:nvSpPr>
          <p:cNvPr id="3" name="Content Placeholder 2"/>
          <p:cNvSpPr>
            <a:spLocks noGrp="1"/>
          </p:cNvSpPr>
          <p:nvPr>
            <p:ph idx="1"/>
          </p:nvPr>
        </p:nvSpPr>
        <p:spPr>
          <a:xfrm>
            <a:off x="251520" y="1196752"/>
            <a:ext cx="8640960" cy="4525963"/>
          </a:xfrm>
        </p:spPr>
        <p:txBody>
          <a:bodyPr>
            <a:noAutofit/>
          </a:bodyPr>
          <a:lstStyle/>
          <a:p>
            <a:pPr marL="0" indent="0" algn="ctr">
              <a:buNone/>
            </a:pPr>
            <a:r>
              <a:rPr lang="pt-BR" dirty="0" smtClean="0"/>
              <a:t>O CORPO CALOSO – OS RESULTADOS:</a:t>
            </a:r>
            <a:endParaRPr lang="pt-BR" noProof="0" dirty="0" smtClean="0"/>
          </a:p>
          <a:p>
            <a:pPr marL="0" lvl="0" indent="0">
              <a:buNone/>
            </a:pPr>
            <a:endParaRPr lang="pt-BR" dirty="0" smtClean="0">
              <a:solidFill>
                <a:prstClr val="white"/>
              </a:solidFill>
            </a:endParaRPr>
          </a:p>
          <a:p>
            <a:pPr marL="0" lvl="0" indent="0">
              <a:buNone/>
            </a:pPr>
            <a:r>
              <a:rPr lang="pt-BR" dirty="0" smtClean="0">
                <a:solidFill>
                  <a:prstClr val="white"/>
                </a:solidFill>
              </a:rPr>
              <a:t>A mulher tem mais capacidade para conectar e relacionar mais pedaços de informação do que um homem. </a:t>
            </a:r>
          </a:p>
          <a:p>
            <a:pPr marL="0" lvl="0" indent="0">
              <a:buNone/>
            </a:pPr>
            <a:endParaRPr lang="pt-BR" sz="1600" dirty="0" smtClean="0">
              <a:solidFill>
                <a:prstClr val="white"/>
              </a:solidFill>
            </a:endParaRPr>
          </a:p>
          <a:p>
            <a:pPr marL="0" lvl="0" indent="0">
              <a:buNone/>
            </a:pPr>
            <a:r>
              <a:rPr lang="pt-BR" dirty="0" smtClean="0">
                <a:solidFill>
                  <a:prstClr val="white"/>
                </a:solidFill>
              </a:rPr>
              <a:t>Elas podem deduzir mais de tal informação porque elas tem uma maior capacidade que os homens para integrar e relacionar informação verbal e visual entre si. </a:t>
            </a:r>
            <a:endParaRPr lang="pt-BR" noProof="0" dirty="0"/>
          </a:p>
        </p:txBody>
      </p:sp>
      <p:sp>
        <p:nvSpPr>
          <p:cNvPr id="4" name="Slide Number Placeholder 3"/>
          <p:cNvSpPr>
            <a:spLocks noGrp="1"/>
          </p:cNvSpPr>
          <p:nvPr>
            <p:ph type="sldNum" sz="quarter" idx="12"/>
          </p:nvPr>
        </p:nvSpPr>
        <p:spPr/>
        <p:txBody>
          <a:bodyPr/>
          <a:lstStyle/>
          <a:p>
            <a:fld id="{64B2D999-5781-44F1-80D2-850D510B5CAB}" type="slidenum">
              <a:rPr lang="pt-BR" smtClean="0"/>
              <a:pPr/>
              <a:t>20</a:t>
            </a:fld>
            <a:endParaRPr lang="pt-BR" dirty="0"/>
          </a:p>
        </p:txBody>
      </p:sp>
      <p:pic>
        <p:nvPicPr>
          <p:cNvPr id="5" name="Picture 4" descr="brain-3.jpg"/>
          <p:cNvPicPr>
            <a:picLocks noChangeAspect="1"/>
          </p:cNvPicPr>
          <p:nvPr/>
        </p:nvPicPr>
        <p:blipFill>
          <a:blip r:embed="rId2" cstate="print"/>
          <a:stretch>
            <a:fillRect/>
          </a:stretch>
        </p:blipFill>
        <p:spPr>
          <a:xfrm>
            <a:off x="2483768" y="4581128"/>
            <a:ext cx="3640218" cy="204953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noProof="0" dirty="0" smtClean="0"/>
              <a:t>AS DIFERENEAS FISICAS DO CÉREBRO</a:t>
            </a:r>
            <a:endParaRPr lang="pt-BR" noProof="0" dirty="0"/>
          </a:p>
        </p:txBody>
      </p:sp>
      <p:sp>
        <p:nvSpPr>
          <p:cNvPr id="3" name="Content Placeholder 2"/>
          <p:cNvSpPr>
            <a:spLocks noGrp="1"/>
          </p:cNvSpPr>
          <p:nvPr>
            <p:ph idx="1"/>
          </p:nvPr>
        </p:nvSpPr>
        <p:spPr>
          <a:xfrm>
            <a:off x="251520" y="1196752"/>
            <a:ext cx="8640960" cy="5661248"/>
          </a:xfrm>
        </p:spPr>
        <p:txBody>
          <a:bodyPr>
            <a:noAutofit/>
          </a:bodyPr>
          <a:lstStyle/>
          <a:p>
            <a:pPr marL="0" indent="0" algn="ctr">
              <a:buNone/>
            </a:pPr>
            <a:r>
              <a:rPr lang="pt-BR" dirty="0" smtClean="0"/>
              <a:t>O CORPO CALOSO – OS RESULTADOS:</a:t>
            </a:r>
            <a:endParaRPr lang="pt-BR" noProof="0" dirty="0" smtClean="0"/>
          </a:p>
          <a:p>
            <a:pPr marL="0" lvl="0" indent="0">
              <a:buNone/>
            </a:pPr>
            <a:endParaRPr lang="pt-BR" dirty="0" smtClean="0">
              <a:solidFill>
                <a:prstClr val="white"/>
              </a:solidFill>
            </a:endParaRPr>
          </a:p>
          <a:p>
            <a:pPr marL="0" lvl="0" indent="0">
              <a:buNone/>
            </a:pPr>
            <a:r>
              <a:rPr lang="pt-BR" dirty="0" smtClean="0">
                <a:solidFill>
                  <a:prstClr val="white"/>
                </a:solidFill>
              </a:rPr>
              <a:t>Homens mantêm </a:t>
            </a:r>
            <a:r>
              <a:rPr lang="pt-BR" dirty="0" smtClean="0">
                <a:solidFill>
                  <a:prstClr val="white"/>
                </a:solidFill>
              </a:rPr>
              <a:t>suas </a:t>
            </a:r>
            <a:r>
              <a:rPr lang="pt-BR" dirty="0" smtClean="0">
                <a:solidFill>
                  <a:prstClr val="white"/>
                </a:solidFill>
              </a:rPr>
              <a:t>emoções </a:t>
            </a:r>
            <a:r>
              <a:rPr lang="pt-BR" dirty="0" smtClean="0">
                <a:solidFill>
                  <a:prstClr val="white"/>
                </a:solidFill>
              </a:rPr>
              <a:t>no </a:t>
            </a:r>
            <a:r>
              <a:rPr lang="pt-BR" dirty="0" smtClean="0">
                <a:solidFill>
                  <a:prstClr val="white"/>
                </a:solidFill>
              </a:rPr>
              <a:t>seu lugar; e aquele lugar </a:t>
            </a:r>
            <a:r>
              <a:rPr lang="pt-BR" dirty="0" smtClean="0">
                <a:solidFill>
                  <a:prstClr val="white"/>
                </a:solidFill>
              </a:rPr>
              <a:t>está </a:t>
            </a:r>
            <a:r>
              <a:rPr lang="pt-BR" dirty="0" smtClean="0">
                <a:solidFill>
                  <a:prstClr val="white"/>
                </a:solidFill>
              </a:rPr>
              <a:t>no lado direito do cérebro dele, enquanto o poder de expressar verbalmente </a:t>
            </a:r>
            <a:r>
              <a:rPr lang="pt-BR" dirty="0" smtClean="0">
                <a:solidFill>
                  <a:prstClr val="white"/>
                </a:solidFill>
              </a:rPr>
              <a:t>seus </a:t>
            </a:r>
            <a:r>
              <a:rPr lang="pt-BR" dirty="0" smtClean="0">
                <a:solidFill>
                  <a:prstClr val="white"/>
                </a:solidFill>
              </a:rPr>
              <a:t>sentimentos </a:t>
            </a:r>
            <a:r>
              <a:rPr lang="pt-BR" dirty="0" smtClean="0">
                <a:solidFill>
                  <a:prstClr val="white"/>
                </a:solidFill>
              </a:rPr>
              <a:t>está </a:t>
            </a:r>
            <a:r>
              <a:rPr lang="pt-BR" dirty="0" smtClean="0">
                <a:solidFill>
                  <a:prstClr val="white"/>
                </a:solidFill>
              </a:rPr>
              <a:t>mantida no outro lado. E então frequentemente </a:t>
            </a:r>
            <a:r>
              <a:rPr lang="pt-BR" dirty="0" smtClean="0">
                <a:solidFill>
                  <a:prstClr val="white"/>
                </a:solidFill>
              </a:rPr>
              <a:t>é mais </a:t>
            </a:r>
            <a:r>
              <a:rPr lang="pt-BR" dirty="0" smtClean="0">
                <a:solidFill>
                  <a:prstClr val="white"/>
                </a:solidFill>
              </a:rPr>
              <a:t>difícil para os homens expressar as suas emoções porque a informação está fluindo menos facilmente ao lado verbal, que é o lado esquerdo do </a:t>
            </a:r>
            <a:r>
              <a:rPr lang="pt-BR" dirty="0" smtClean="0">
                <a:solidFill>
                  <a:prstClr val="white"/>
                </a:solidFill>
              </a:rPr>
              <a:t>seu cérebro. </a:t>
            </a:r>
            <a:endParaRPr lang="pt-BR" noProof="0" dirty="0"/>
          </a:p>
        </p:txBody>
      </p:sp>
      <p:sp>
        <p:nvSpPr>
          <p:cNvPr id="6" name="Slide Number Placeholder 5"/>
          <p:cNvSpPr>
            <a:spLocks noGrp="1"/>
          </p:cNvSpPr>
          <p:nvPr>
            <p:ph type="sldNum" sz="quarter" idx="12"/>
          </p:nvPr>
        </p:nvSpPr>
        <p:spPr/>
        <p:txBody>
          <a:bodyPr/>
          <a:lstStyle/>
          <a:p>
            <a:fld id="{64B2D999-5781-44F1-80D2-850D510B5CAB}" type="slidenum">
              <a:rPr lang="pt-BR" smtClean="0"/>
              <a:pPr/>
              <a:t>21</a:t>
            </a:fld>
            <a:endParaRPr lang="pt-BR" dirty="0"/>
          </a:p>
        </p:txBody>
      </p:sp>
      <p:pic>
        <p:nvPicPr>
          <p:cNvPr id="124930" name="Picture 2" descr="C:\01Data\00Conselho Bíblico\03Família\02Resolvendo Conflitos\Conflitos Grandes\01Comunicação - To Do\Ostras e Pés-De-Cabra\Graphics\Untitled2.png"/>
          <p:cNvPicPr>
            <a:picLocks noChangeAspect="1" noChangeArrowheads="1"/>
          </p:cNvPicPr>
          <p:nvPr/>
        </p:nvPicPr>
        <p:blipFill>
          <a:blip r:embed="rId2" cstate="print"/>
          <a:srcRect/>
          <a:stretch>
            <a:fillRect/>
          </a:stretch>
        </p:blipFill>
        <p:spPr bwMode="auto">
          <a:xfrm>
            <a:off x="3450352" y="4956408"/>
            <a:ext cx="2312408" cy="1656184"/>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noProof="0" dirty="0" smtClean="0"/>
              <a:t>AS DIFERENEAS FISICAS DO CÉREBRO</a:t>
            </a:r>
            <a:endParaRPr lang="pt-BR" noProof="0" dirty="0"/>
          </a:p>
        </p:txBody>
      </p:sp>
      <p:sp>
        <p:nvSpPr>
          <p:cNvPr id="3" name="Content Placeholder 2"/>
          <p:cNvSpPr>
            <a:spLocks noGrp="1"/>
          </p:cNvSpPr>
          <p:nvPr>
            <p:ph idx="1"/>
          </p:nvPr>
        </p:nvSpPr>
        <p:spPr>
          <a:xfrm>
            <a:off x="251520" y="1196752"/>
            <a:ext cx="8640960" cy="5661248"/>
          </a:xfrm>
        </p:spPr>
        <p:txBody>
          <a:bodyPr>
            <a:noAutofit/>
          </a:bodyPr>
          <a:lstStyle/>
          <a:p>
            <a:pPr marL="0" indent="0" algn="ctr">
              <a:buNone/>
            </a:pPr>
            <a:r>
              <a:rPr lang="pt-BR" dirty="0" smtClean="0"/>
              <a:t>O CORPO CALOSO – OS RESULTADOS:</a:t>
            </a:r>
            <a:endParaRPr lang="pt-BR" noProof="0" dirty="0" smtClean="0"/>
          </a:p>
          <a:p>
            <a:pPr marL="0" lvl="0" indent="0">
              <a:buNone/>
            </a:pPr>
            <a:endParaRPr lang="pt-BR" dirty="0" smtClean="0">
              <a:solidFill>
                <a:prstClr val="white"/>
              </a:solidFill>
            </a:endParaRPr>
          </a:p>
          <a:p>
            <a:pPr marL="0" lvl="0" indent="0">
              <a:buNone/>
            </a:pPr>
            <a:r>
              <a:rPr lang="pt-BR" dirty="0" smtClean="0">
                <a:solidFill>
                  <a:prstClr val="white"/>
                </a:solidFill>
              </a:rPr>
              <a:t>Uma mulher pode ter menos habilidade em separar a emoção da razão por causa do modo que o cérebro feminino está organizado. Uma mulher pode expressar as suas emoções em palavras, porque isso foi transmitido mais efetivamente ao lado verbal do cérebro dela. </a:t>
            </a:r>
          </a:p>
          <a:p>
            <a:pPr marL="0" lvl="0" indent="0">
              <a:buNone/>
            </a:pPr>
            <a:endParaRPr lang="pt-BR" dirty="0" smtClean="0">
              <a:solidFill>
                <a:prstClr val="white"/>
              </a:solidFill>
            </a:endParaRPr>
          </a:p>
        </p:txBody>
      </p:sp>
      <p:sp>
        <p:nvSpPr>
          <p:cNvPr id="4" name="Slide Number Placeholder 3"/>
          <p:cNvSpPr>
            <a:spLocks noGrp="1"/>
          </p:cNvSpPr>
          <p:nvPr>
            <p:ph type="sldNum" sz="quarter" idx="12"/>
          </p:nvPr>
        </p:nvSpPr>
        <p:spPr/>
        <p:txBody>
          <a:bodyPr/>
          <a:lstStyle/>
          <a:p>
            <a:fld id="{64B2D999-5781-44F1-80D2-850D510B5CAB}" type="slidenum">
              <a:rPr lang="pt-BR" smtClean="0"/>
              <a:pPr/>
              <a:t>22</a:t>
            </a:fld>
            <a:endParaRPr lang="pt-BR" dirty="0"/>
          </a:p>
        </p:txBody>
      </p:sp>
      <p:pic>
        <p:nvPicPr>
          <p:cNvPr id="5" name="Picture 4" descr="Talking.png"/>
          <p:cNvPicPr>
            <a:picLocks noChangeAspect="1"/>
          </p:cNvPicPr>
          <p:nvPr/>
        </p:nvPicPr>
        <p:blipFill>
          <a:blip r:embed="rId2" cstate="print"/>
          <a:stretch>
            <a:fillRect/>
          </a:stretch>
        </p:blipFill>
        <p:spPr>
          <a:xfrm>
            <a:off x="3347864" y="4077071"/>
            <a:ext cx="2448272" cy="2635061"/>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noProof="0" dirty="0" smtClean="0"/>
              <a:t>AS DIFERENEAS FISICAS DO CÉREBRO</a:t>
            </a:r>
            <a:endParaRPr lang="pt-BR" noProof="0" dirty="0"/>
          </a:p>
        </p:txBody>
      </p:sp>
      <p:sp>
        <p:nvSpPr>
          <p:cNvPr id="3" name="Content Placeholder 2"/>
          <p:cNvSpPr>
            <a:spLocks noGrp="1"/>
          </p:cNvSpPr>
          <p:nvPr>
            <p:ph idx="1"/>
          </p:nvPr>
        </p:nvSpPr>
        <p:spPr>
          <a:xfrm>
            <a:off x="251520" y="1196752"/>
            <a:ext cx="8640960" cy="5661248"/>
          </a:xfrm>
        </p:spPr>
        <p:txBody>
          <a:bodyPr>
            <a:noAutofit/>
          </a:bodyPr>
          <a:lstStyle/>
          <a:p>
            <a:pPr marL="0" indent="0">
              <a:buNone/>
            </a:pPr>
            <a:r>
              <a:rPr lang="pt-BR" dirty="0" smtClean="0"/>
              <a:t>ESPLÊNIO do Corpo Caloso - O tronco do corpo caloso dilata-se posteriormente no </a:t>
            </a:r>
            <a:r>
              <a:rPr lang="pt-BR" u="sng" dirty="0" smtClean="0"/>
              <a:t>esplênio</a:t>
            </a:r>
            <a:r>
              <a:rPr lang="pt-BR" dirty="0" smtClean="0"/>
              <a:t> do corpo caloso e </a:t>
            </a:r>
            <a:r>
              <a:rPr lang="pt-BR" dirty="0" smtClean="0"/>
              <a:t>reflete</a:t>
            </a:r>
            <a:r>
              <a:rPr lang="pt-BR" dirty="0" smtClean="0"/>
              <a:t>, na porção anterior, em direção à base do cérebro.  Ajuda na comunicação inter-hemisferica. </a:t>
            </a:r>
            <a:endParaRPr lang="pt-BR" dirty="0" smtClean="0">
              <a:solidFill>
                <a:prstClr val="white"/>
              </a:solidFill>
            </a:endParaRPr>
          </a:p>
        </p:txBody>
      </p:sp>
      <p:pic>
        <p:nvPicPr>
          <p:cNvPr id="4" name="Picture 3" descr="Brain Sex 02.jpg"/>
          <p:cNvPicPr>
            <a:picLocks noChangeAspect="1"/>
          </p:cNvPicPr>
          <p:nvPr/>
        </p:nvPicPr>
        <p:blipFill>
          <a:blip r:embed="rId2" cstate="print"/>
          <a:stretch>
            <a:fillRect/>
          </a:stretch>
        </p:blipFill>
        <p:spPr>
          <a:xfrm>
            <a:off x="504056" y="2953765"/>
            <a:ext cx="3779912" cy="3643587"/>
          </a:xfrm>
          <a:prstGeom prst="rect">
            <a:avLst/>
          </a:prstGeom>
        </p:spPr>
      </p:pic>
      <p:pic>
        <p:nvPicPr>
          <p:cNvPr id="5" name="Picture 4" descr="tumblr_inline_mxvig7RJ2s1qc9f5v.jpg"/>
          <p:cNvPicPr>
            <a:picLocks noChangeAspect="1"/>
          </p:cNvPicPr>
          <p:nvPr/>
        </p:nvPicPr>
        <p:blipFill>
          <a:blip r:embed="rId3" cstate="print"/>
          <a:stretch>
            <a:fillRect/>
          </a:stretch>
        </p:blipFill>
        <p:spPr>
          <a:xfrm>
            <a:off x="4716016" y="3024028"/>
            <a:ext cx="3960440" cy="3580238"/>
          </a:xfrm>
          <a:prstGeom prst="rect">
            <a:avLst/>
          </a:prstGeom>
        </p:spPr>
      </p:pic>
      <p:sp>
        <p:nvSpPr>
          <p:cNvPr id="6" name="Oval 5"/>
          <p:cNvSpPr/>
          <p:nvPr/>
        </p:nvSpPr>
        <p:spPr>
          <a:xfrm>
            <a:off x="1979712" y="3758560"/>
            <a:ext cx="864096" cy="432048"/>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Oval 6"/>
          <p:cNvSpPr/>
          <p:nvPr/>
        </p:nvSpPr>
        <p:spPr>
          <a:xfrm rot="5066835">
            <a:off x="6722067" y="4337055"/>
            <a:ext cx="725694" cy="574375"/>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Slide Number Placeholder 7"/>
          <p:cNvSpPr>
            <a:spLocks noGrp="1"/>
          </p:cNvSpPr>
          <p:nvPr>
            <p:ph type="sldNum" sz="quarter" idx="12"/>
          </p:nvPr>
        </p:nvSpPr>
        <p:spPr/>
        <p:txBody>
          <a:bodyPr/>
          <a:lstStyle/>
          <a:p>
            <a:fld id="{64B2D999-5781-44F1-80D2-850D510B5CAB}" type="slidenum">
              <a:rPr lang="pt-BR" smtClean="0"/>
              <a:pPr/>
              <a:t>23</a:t>
            </a:fld>
            <a:endParaRPr lang="pt-B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noProof="0" dirty="0" smtClean="0"/>
              <a:t>AS DIFERENEAS FISICAS DO CÉREBRO</a:t>
            </a:r>
            <a:endParaRPr lang="pt-BR" noProof="0" dirty="0"/>
          </a:p>
        </p:txBody>
      </p:sp>
      <p:sp>
        <p:nvSpPr>
          <p:cNvPr id="3" name="Content Placeholder 2"/>
          <p:cNvSpPr>
            <a:spLocks noGrp="1"/>
          </p:cNvSpPr>
          <p:nvPr>
            <p:ph idx="1"/>
          </p:nvPr>
        </p:nvSpPr>
        <p:spPr>
          <a:xfrm>
            <a:off x="251520" y="1196752"/>
            <a:ext cx="8640960" cy="5661248"/>
          </a:xfrm>
        </p:spPr>
        <p:txBody>
          <a:bodyPr>
            <a:noAutofit/>
          </a:bodyPr>
          <a:lstStyle/>
          <a:p>
            <a:pPr marL="0" indent="0" algn="ctr">
              <a:buNone/>
            </a:pPr>
            <a:r>
              <a:rPr lang="pt-BR" dirty="0" smtClean="0"/>
              <a:t>ESPLÊNIO do Corpo Caloso – A DIFERENÇA</a:t>
            </a:r>
          </a:p>
          <a:p>
            <a:pPr marL="0" indent="0">
              <a:buNone/>
            </a:pPr>
            <a:endParaRPr lang="pt-BR" dirty="0" smtClean="0"/>
          </a:p>
          <a:p>
            <a:pPr marL="0" indent="0">
              <a:buNone/>
            </a:pPr>
            <a:r>
              <a:rPr lang="pt-BR" dirty="0" smtClean="0"/>
              <a:t>A Diferença: sendo comparativamente maior em mulheres. </a:t>
            </a:r>
          </a:p>
          <a:p>
            <a:pPr marL="0" indent="0">
              <a:buNone/>
            </a:pPr>
            <a:endParaRPr lang="pt-BR" dirty="0" smtClean="0">
              <a:solidFill>
                <a:prstClr val="white"/>
              </a:solidFill>
            </a:endParaRPr>
          </a:p>
          <a:p>
            <a:pPr marL="0" indent="0">
              <a:buNone/>
            </a:pPr>
            <a:endParaRPr lang="pt-BR" dirty="0" smtClean="0">
              <a:solidFill>
                <a:prstClr val="white"/>
              </a:solidFill>
            </a:endParaRPr>
          </a:p>
        </p:txBody>
      </p:sp>
      <p:sp>
        <p:nvSpPr>
          <p:cNvPr id="4" name="Slide Number Placeholder 3"/>
          <p:cNvSpPr>
            <a:spLocks noGrp="1"/>
          </p:cNvSpPr>
          <p:nvPr>
            <p:ph type="sldNum" sz="quarter" idx="12"/>
          </p:nvPr>
        </p:nvSpPr>
        <p:spPr/>
        <p:txBody>
          <a:bodyPr/>
          <a:lstStyle/>
          <a:p>
            <a:fld id="{64B2D999-5781-44F1-80D2-850D510B5CAB}" type="slidenum">
              <a:rPr lang="pt-BR" smtClean="0"/>
              <a:pPr/>
              <a:t>24</a:t>
            </a:fld>
            <a:endParaRPr lang="pt-BR" dirty="0"/>
          </a:p>
        </p:txBody>
      </p:sp>
      <p:pic>
        <p:nvPicPr>
          <p:cNvPr id="5" name="Picture 4" descr="brain-3.jpg"/>
          <p:cNvPicPr>
            <a:picLocks noChangeAspect="1"/>
          </p:cNvPicPr>
          <p:nvPr/>
        </p:nvPicPr>
        <p:blipFill>
          <a:blip r:embed="rId2" cstate="print"/>
          <a:stretch>
            <a:fillRect/>
          </a:stretch>
        </p:blipFill>
        <p:spPr>
          <a:xfrm>
            <a:off x="2699792" y="3429000"/>
            <a:ext cx="3640218" cy="204953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noProof="0" dirty="0" smtClean="0"/>
              <a:t>AS DIFERENEAS FISICAS DO CÉREBRO</a:t>
            </a:r>
            <a:endParaRPr lang="pt-BR" noProof="0" dirty="0"/>
          </a:p>
        </p:txBody>
      </p:sp>
      <p:sp>
        <p:nvSpPr>
          <p:cNvPr id="3" name="Content Placeholder 2"/>
          <p:cNvSpPr>
            <a:spLocks noGrp="1"/>
          </p:cNvSpPr>
          <p:nvPr>
            <p:ph idx="1"/>
          </p:nvPr>
        </p:nvSpPr>
        <p:spPr>
          <a:xfrm>
            <a:off x="251520" y="1196752"/>
            <a:ext cx="8640960" cy="5661248"/>
          </a:xfrm>
        </p:spPr>
        <p:txBody>
          <a:bodyPr>
            <a:noAutofit/>
          </a:bodyPr>
          <a:lstStyle/>
          <a:p>
            <a:pPr marL="0" indent="0" algn="ctr">
              <a:buNone/>
            </a:pPr>
            <a:r>
              <a:rPr lang="pt-BR" dirty="0" smtClean="0"/>
              <a:t>ESPLÊNIO do Corpo Caloso – OS RESULTADOS</a:t>
            </a:r>
          </a:p>
          <a:p>
            <a:pPr marL="0" indent="0">
              <a:buNone/>
            </a:pPr>
            <a:endParaRPr lang="pt-BR" dirty="0" smtClean="0"/>
          </a:p>
          <a:p>
            <a:pPr marL="0" indent="0">
              <a:buNone/>
            </a:pPr>
            <a:r>
              <a:rPr lang="pt-BR" dirty="0" smtClean="0"/>
              <a:t>Esta "comunicação inter-hemisferica maior em mulheres" pode ser relacionada à superioridade observável de mulheres em comunicação com outras pessoas, enquanto a pobreza relativa da troca de cérebro </a:t>
            </a:r>
            <a:br>
              <a:rPr lang="pt-BR" dirty="0" smtClean="0"/>
            </a:br>
            <a:r>
              <a:rPr lang="pt-BR" dirty="0" smtClean="0"/>
              <a:t>central de homens tem um efeito na vantagem masculina em habilidades de espaço. Os homens podem concentrar melhor em imagens 				          praticas,  porque há                                                         menos "interferência' 			                                 do lado verbal dos                                                          cérebros deles. </a:t>
            </a:r>
            <a:endParaRPr lang="pt-BR" dirty="0" smtClean="0">
              <a:solidFill>
                <a:prstClr val="white"/>
              </a:solidFill>
            </a:endParaRPr>
          </a:p>
        </p:txBody>
      </p:sp>
      <p:pic>
        <p:nvPicPr>
          <p:cNvPr id="84994" name="Picture 2" descr="http://media2.onsugar.com/files/2014/03/28/095/n/3019466/dv1696014oq5wp4.191ratio/i/Women-Actually-Better-Communicators.jpg"/>
          <p:cNvPicPr>
            <a:picLocks noChangeAspect="1" noChangeArrowheads="1"/>
          </p:cNvPicPr>
          <p:nvPr/>
        </p:nvPicPr>
        <p:blipFill>
          <a:blip r:embed="rId2" cstate="print"/>
          <a:srcRect/>
          <a:stretch>
            <a:fillRect/>
          </a:stretch>
        </p:blipFill>
        <p:spPr bwMode="auto">
          <a:xfrm>
            <a:off x="3707904" y="4365104"/>
            <a:ext cx="4637095" cy="2420888"/>
          </a:xfrm>
          <a:prstGeom prst="rect">
            <a:avLst/>
          </a:prstGeom>
          <a:noFill/>
        </p:spPr>
      </p:pic>
      <p:sp>
        <p:nvSpPr>
          <p:cNvPr id="5" name="Slide Number Placeholder 4"/>
          <p:cNvSpPr>
            <a:spLocks noGrp="1"/>
          </p:cNvSpPr>
          <p:nvPr>
            <p:ph type="sldNum" sz="quarter" idx="12"/>
          </p:nvPr>
        </p:nvSpPr>
        <p:spPr/>
        <p:txBody>
          <a:bodyPr/>
          <a:lstStyle/>
          <a:p>
            <a:fld id="{64B2D999-5781-44F1-80D2-850D510B5CAB}" type="slidenum">
              <a:rPr lang="pt-BR" smtClean="0"/>
              <a:pPr/>
              <a:t>25</a:t>
            </a:fld>
            <a:endParaRPr lang="pt-B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noProof="0" dirty="0" smtClean="0"/>
              <a:t>AS DIFERENEAS FISICAS DO CÉREBRO</a:t>
            </a:r>
            <a:endParaRPr lang="pt-BR" noProof="0" dirty="0"/>
          </a:p>
        </p:txBody>
      </p:sp>
      <p:sp>
        <p:nvSpPr>
          <p:cNvPr id="3" name="Content Placeholder 2"/>
          <p:cNvSpPr>
            <a:spLocks noGrp="1"/>
          </p:cNvSpPr>
          <p:nvPr>
            <p:ph idx="1"/>
          </p:nvPr>
        </p:nvSpPr>
        <p:spPr>
          <a:xfrm>
            <a:off x="251520" y="1196752"/>
            <a:ext cx="8640960" cy="5661248"/>
          </a:xfrm>
        </p:spPr>
        <p:txBody>
          <a:bodyPr>
            <a:noAutofit/>
          </a:bodyPr>
          <a:lstStyle/>
          <a:p>
            <a:pPr marL="0" indent="0" algn="ctr">
              <a:buNone/>
            </a:pPr>
            <a:r>
              <a:rPr lang="pt-BR" dirty="0" smtClean="0"/>
              <a:t>ESPLÊNIO do Corpo Caloso – OS RESULTADOS</a:t>
            </a:r>
          </a:p>
          <a:p>
            <a:pPr marL="0" indent="0">
              <a:buNone/>
            </a:pPr>
            <a:endParaRPr lang="pt-BR" dirty="0" smtClean="0"/>
          </a:p>
          <a:p>
            <a:pPr marL="0" indent="0">
              <a:buNone/>
            </a:pPr>
            <a:r>
              <a:rPr lang="pt-BR" dirty="0" smtClean="0"/>
              <a:t>A lição parece ser: Deixe para os homens entender como resolver os problemas tridimensionais - como, por exemplo, ir de ponto A para B, ou arrumar uma mala - mas deixe para as mulheres explicar isto para todo o mundo. </a:t>
            </a:r>
          </a:p>
          <a:p>
            <a:pPr marL="0" indent="0">
              <a:buNone/>
            </a:pPr>
            <a:endParaRPr lang="pt-BR" dirty="0" smtClean="0"/>
          </a:p>
          <a:p>
            <a:pPr marL="0" indent="0">
              <a:buNone/>
            </a:pPr>
            <a:endParaRPr lang="pt-BR" dirty="0" smtClean="0">
              <a:solidFill>
                <a:prstClr val="white"/>
              </a:solidFill>
            </a:endParaRPr>
          </a:p>
        </p:txBody>
      </p:sp>
      <p:sp>
        <p:nvSpPr>
          <p:cNvPr id="4" name="Slide Number Placeholder 3"/>
          <p:cNvSpPr>
            <a:spLocks noGrp="1"/>
          </p:cNvSpPr>
          <p:nvPr>
            <p:ph type="sldNum" sz="quarter" idx="12"/>
          </p:nvPr>
        </p:nvSpPr>
        <p:spPr/>
        <p:txBody>
          <a:bodyPr/>
          <a:lstStyle/>
          <a:p>
            <a:fld id="{64B2D999-5781-44F1-80D2-850D510B5CAB}" type="slidenum">
              <a:rPr lang="pt-BR" smtClean="0"/>
              <a:pPr/>
              <a:t>26</a:t>
            </a:fld>
            <a:endParaRPr lang="pt-BR" dirty="0"/>
          </a:p>
        </p:txBody>
      </p:sp>
      <p:pic>
        <p:nvPicPr>
          <p:cNvPr id="5" name="Picture 4" descr="old-street-maps.jpg"/>
          <p:cNvPicPr>
            <a:picLocks noChangeAspect="1"/>
          </p:cNvPicPr>
          <p:nvPr/>
        </p:nvPicPr>
        <p:blipFill>
          <a:blip r:embed="rId2" cstate="print"/>
          <a:stretch>
            <a:fillRect/>
          </a:stretch>
        </p:blipFill>
        <p:spPr>
          <a:xfrm>
            <a:off x="1187624" y="3717032"/>
            <a:ext cx="3841614" cy="2880320"/>
          </a:xfrm>
          <a:prstGeom prst="rect">
            <a:avLst/>
          </a:prstGeom>
        </p:spPr>
      </p:pic>
      <p:pic>
        <p:nvPicPr>
          <p:cNvPr id="83970" name="Picture 2" descr="http://www.worldtravelguide.com/travel-essentials/images/suitcase-packing.jpg"/>
          <p:cNvPicPr>
            <a:picLocks noChangeAspect="1" noChangeArrowheads="1"/>
          </p:cNvPicPr>
          <p:nvPr/>
        </p:nvPicPr>
        <p:blipFill>
          <a:blip r:embed="rId3" cstate="print"/>
          <a:srcRect/>
          <a:stretch>
            <a:fillRect/>
          </a:stretch>
        </p:blipFill>
        <p:spPr bwMode="auto">
          <a:xfrm>
            <a:off x="5508104" y="3717031"/>
            <a:ext cx="2376264" cy="2897883"/>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noProof="0" dirty="0" smtClean="0"/>
              <a:t>AS DIFERENEAS FISICAS DO CÉREBRO</a:t>
            </a:r>
            <a:endParaRPr lang="pt-BR" noProof="0" dirty="0"/>
          </a:p>
        </p:txBody>
      </p:sp>
      <p:sp>
        <p:nvSpPr>
          <p:cNvPr id="3" name="Content Placeholder 2"/>
          <p:cNvSpPr>
            <a:spLocks noGrp="1"/>
          </p:cNvSpPr>
          <p:nvPr>
            <p:ph idx="1"/>
          </p:nvPr>
        </p:nvSpPr>
        <p:spPr>
          <a:xfrm>
            <a:off x="251520" y="1196752"/>
            <a:ext cx="8640960" cy="4525963"/>
          </a:xfrm>
        </p:spPr>
        <p:txBody>
          <a:bodyPr>
            <a:noAutofit/>
          </a:bodyPr>
          <a:lstStyle/>
          <a:p>
            <a:pPr marL="0" lvl="0" indent="0">
              <a:buNone/>
            </a:pPr>
            <a:r>
              <a:rPr lang="pt-BR" dirty="0" smtClean="0"/>
              <a:t>O HIPOTÁLAMO (tamanho aproximado ao de uma amêndoa) é que controla a temperatura corporal, o apetite e o balanço de água no corpo, além de ser o principal centro da expressão emocional e do comportamento sexual. </a:t>
            </a:r>
            <a:endParaRPr lang="pt-BR" noProof="0" dirty="0"/>
          </a:p>
        </p:txBody>
      </p:sp>
      <p:pic>
        <p:nvPicPr>
          <p:cNvPr id="5" name="Picture 4" descr="Brain Sex 02.jpg"/>
          <p:cNvPicPr>
            <a:picLocks noChangeAspect="1"/>
          </p:cNvPicPr>
          <p:nvPr/>
        </p:nvPicPr>
        <p:blipFill>
          <a:blip r:embed="rId2" cstate="print"/>
          <a:stretch>
            <a:fillRect/>
          </a:stretch>
        </p:blipFill>
        <p:spPr>
          <a:xfrm>
            <a:off x="576064" y="3169789"/>
            <a:ext cx="3779912" cy="3643587"/>
          </a:xfrm>
          <a:prstGeom prst="rect">
            <a:avLst/>
          </a:prstGeom>
        </p:spPr>
      </p:pic>
      <p:pic>
        <p:nvPicPr>
          <p:cNvPr id="1026" name="Picture 2" descr="Ficheiro:Hypothalamus.jpg"/>
          <p:cNvPicPr>
            <a:picLocks noChangeAspect="1" noChangeArrowheads="1"/>
          </p:cNvPicPr>
          <p:nvPr/>
        </p:nvPicPr>
        <p:blipFill>
          <a:blip r:embed="rId3" cstate="print"/>
          <a:srcRect/>
          <a:stretch>
            <a:fillRect/>
          </a:stretch>
        </p:blipFill>
        <p:spPr bwMode="auto">
          <a:xfrm>
            <a:off x="5148064" y="3180928"/>
            <a:ext cx="3426187" cy="3600400"/>
          </a:xfrm>
          <a:prstGeom prst="rect">
            <a:avLst/>
          </a:prstGeom>
          <a:noFill/>
        </p:spPr>
      </p:pic>
      <p:sp>
        <p:nvSpPr>
          <p:cNvPr id="6" name="Oval 5"/>
          <p:cNvSpPr/>
          <p:nvPr/>
        </p:nvSpPr>
        <p:spPr>
          <a:xfrm>
            <a:off x="3419872" y="5989240"/>
            <a:ext cx="864096" cy="288032"/>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TextBox 6"/>
          <p:cNvSpPr txBox="1"/>
          <p:nvPr/>
        </p:nvSpPr>
        <p:spPr>
          <a:xfrm>
            <a:off x="5796136" y="5557192"/>
            <a:ext cx="2160240" cy="369332"/>
          </a:xfrm>
          <a:prstGeom prst="rect">
            <a:avLst/>
          </a:prstGeom>
          <a:noFill/>
        </p:spPr>
        <p:txBody>
          <a:bodyPr wrap="square" rtlCol="0">
            <a:spAutoFit/>
          </a:bodyPr>
          <a:lstStyle/>
          <a:p>
            <a:pPr algn="ctr"/>
            <a:r>
              <a:rPr lang="pt-BR" b="1" dirty="0" smtClean="0">
                <a:solidFill>
                  <a:schemeClr val="bg1"/>
                </a:solidFill>
                <a:latin typeface="Arial" pitchFamily="34" charset="0"/>
                <a:cs typeface="Arial" pitchFamily="34" charset="0"/>
              </a:rPr>
              <a:t>Hipotálamo</a:t>
            </a:r>
            <a:endParaRPr lang="pt-BR" b="1" dirty="0">
              <a:solidFill>
                <a:schemeClr val="bg1"/>
              </a:solidFill>
              <a:latin typeface="Arial" pitchFamily="34" charset="0"/>
              <a:cs typeface="Arial" pitchFamily="34" charset="0"/>
            </a:endParaRPr>
          </a:p>
        </p:txBody>
      </p:sp>
      <p:sp>
        <p:nvSpPr>
          <p:cNvPr id="8" name="Slide Number Placeholder 7"/>
          <p:cNvSpPr>
            <a:spLocks noGrp="1"/>
          </p:cNvSpPr>
          <p:nvPr>
            <p:ph type="sldNum" sz="quarter" idx="12"/>
          </p:nvPr>
        </p:nvSpPr>
        <p:spPr/>
        <p:txBody>
          <a:bodyPr/>
          <a:lstStyle/>
          <a:p>
            <a:fld id="{64B2D999-5781-44F1-80D2-850D510B5CAB}" type="slidenum">
              <a:rPr lang="pt-BR" smtClean="0"/>
              <a:pPr/>
              <a:t>27</a:t>
            </a:fld>
            <a:endParaRPr lang="pt-B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noProof="0" dirty="0" smtClean="0"/>
              <a:t>AS DIFERENEAS FISICAS DO CÉREBRO</a:t>
            </a:r>
            <a:endParaRPr lang="pt-BR" noProof="0" dirty="0"/>
          </a:p>
        </p:txBody>
      </p:sp>
      <p:sp>
        <p:nvSpPr>
          <p:cNvPr id="3" name="Content Placeholder 2"/>
          <p:cNvSpPr>
            <a:spLocks noGrp="1"/>
          </p:cNvSpPr>
          <p:nvPr>
            <p:ph idx="1"/>
          </p:nvPr>
        </p:nvSpPr>
        <p:spPr>
          <a:xfrm>
            <a:off x="251520" y="1196752"/>
            <a:ext cx="8640960" cy="4525963"/>
          </a:xfrm>
        </p:spPr>
        <p:txBody>
          <a:bodyPr>
            <a:noAutofit/>
          </a:bodyPr>
          <a:lstStyle/>
          <a:p>
            <a:pPr marL="0" lvl="0" indent="0" algn="ctr">
              <a:buNone/>
            </a:pPr>
            <a:r>
              <a:rPr lang="pt-BR" dirty="0" smtClean="0"/>
              <a:t>O HIPOTÁLAMO -</a:t>
            </a:r>
            <a:r>
              <a:rPr lang="pt-BR" noProof="0" dirty="0" smtClean="0"/>
              <a:t> AS DIFERENÇAS: </a:t>
            </a:r>
          </a:p>
          <a:p>
            <a:pPr marL="0" lvl="0" indent="0" algn="ctr">
              <a:buNone/>
            </a:pPr>
            <a:endParaRPr lang="pt-BR" noProof="0" dirty="0" smtClean="0"/>
          </a:p>
          <a:p>
            <a:pPr marL="365125" indent="-365125">
              <a:buFont typeface="Wingdings" pitchFamily="2" charset="2"/>
              <a:buChar char="Ø"/>
            </a:pPr>
            <a:r>
              <a:rPr lang="pt-BR" noProof="0" dirty="0" smtClean="0"/>
              <a:t>Comprimento de alguns conectores de células nervosas. </a:t>
            </a:r>
          </a:p>
          <a:p>
            <a:pPr marL="365125" indent="-365125">
              <a:buFont typeface="Wingdings" pitchFamily="2" charset="2"/>
              <a:buChar char="Ø"/>
            </a:pPr>
            <a:r>
              <a:rPr lang="pt-BR" noProof="0" dirty="0" smtClean="0"/>
              <a:t>Um padrão diferente de ramos. </a:t>
            </a:r>
          </a:p>
          <a:p>
            <a:pPr marL="365125" indent="-365125">
              <a:buFont typeface="Wingdings" pitchFamily="2" charset="2"/>
              <a:buChar char="Ø"/>
            </a:pPr>
            <a:r>
              <a:rPr lang="pt-BR" noProof="0" dirty="0" smtClean="0"/>
              <a:t>Diferentes caminhos que os mensageiros químicos dos hormônios levam para alcançar destinos diferentes no cérebro. </a:t>
            </a:r>
          </a:p>
          <a:p>
            <a:pPr marL="365125" indent="-365125">
              <a:buFont typeface="Wingdings" pitchFamily="2" charset="2"/>
              <a:buChar char="Ø"/>
            </a:pPr>
            <a:r>
              <a:rPr lang="pt-BR" noProof="0" dirty="0" smtClean="0"/>
              <a:t>Os fios de células nervosas são </a:t>
            </a:r>
            <a:r>
              <a:rPr lang="pt-BR" u="sng" noProof="0" dirty="0" smtClean="0"/>
              <a:t>muito mais densas no homem</a:t>
            </a:r>
            <a:r>
              <a:rPr lang="pt-BR" dirty="0" smtClean="0"/>
              <a:t>.</a:t>
            </a:r>
            <a:endParaRPr lang="pt-BR" noProof="0" dirty="0"/>
          </a:p>
        </p:txBody>
      </p:sp>
      <p:sp>
        <p:nvSpPr>
          <p:cNvPr id="4" name="Slide Number Placeholder 3"/>
          <p:cNvSpPr>
            <a:spLocks noGrp="1"/>
          </p:cNvSpPr>
          <p:nvPr>
            <p:ph type="sldNum" sz="quarter" idx="12"/>
          </p:nvPr>
        </p:nvSpPr>
        <p:spPr/>
        <p:txBody>
          <a:bodyPr/>
          <a:lstStyle/>
          <a:p>
            <a:fld id="{64B2D999-5781-44F1-80D2-850D510B5CAB}" type="slidenum">
              <a:rPr lang="pt-BR" smtClean="0"/>
              <a:pPr/>
              <a:t>28</a:t>
            </a:fld>
            <a:endParaRPr lang="pt-B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noProof="0" dirty="0" smtClean="0"/>
              <a:t>AS DIFERENEAS FISICAS DO CÉREBRO</a:t>
            </a:r>
            <a:endParaRPr lang="pt-BR" noProof="0" dirty="0"/>
          </a:p>
        </p:txBody>
      </p:sp>
      <p:sp>
        <p:nvSpPr>
          <p:cNvPr id="3" name="Content Placeholder 2"/>
          <p:cNvSpPr>
            <a:spLocks noGrp="1"/>
          </p:cNvSpPr>
          <p:nvPr>
            <p:ph idx="1"/>
          </p:nvPr>
        </p:nvSpPr>
        <p:spPr>
          <a:xfrm>
            <a:off x="251520" y="1196752"/>
            <a:ext cx="8640960" cy="4525963"/>
          </a:xfrm>
        </p:spPr>
        <p:txBody>
          <a:bodyPr>
            <a:noAutofit/>
          </a:bodyPr>
          <a:lstStyle/>
          <a:p>
            <a:pPr marL="0" lvl="0" indent="0" algn="ctr">
              <a:buNone/>
            </a:pPr>
            <a:r>
              <a:rPr lang="pt-BR" dirty="0" smtClean="0"/>
              <a:t>O HIPOTÁLAMO –</a:t>
            </a:r>
            <a:r>
              <a:rPr lang="pt-BR" noProof="0" dirty="0" smtClean="0"/>
              <a:t> O RESULTADO: </a:t>
            </a:r>
          </a:p>
          <a:p>
            <a:pPr marL="0" lvl="0" indent="0" algn="ctr">
              <a:buNone/>
            </a:pPr>
            <a:endParaRPr lang="pt-BR" noProof="0" dirty="0" smtClean="0"/>
          </a:p>
          <a:p>
            <a:pPr marL="0" lvl="0" indent="0">
              <a:buNone/>
            </a:pPr>
            <a:r>
              <a:rPr lang="pt-BR" noProof="0" dirty="0" smtClean="0"/>
              <a:t>O resultado e que Deus deu para O homem um impulso sexual mais forte do que à mulher, e que os dois reagem de forma diferente aos estímulos sexuais. </a:t>
            </a:r>
            <a:endParaRPr lang="pt-BR" noProof="0" dirty="0"/>
          </a:p>
        </p:txBody>
      </p:sp>
      <p:sp>
        <p:nvSpPr>
          <p:cNvPr id="4" name="Slide Number Placeholder 3"/>
          <p:cNvSpPr>
            <a:spLocks noGrp="1"/>
          </p:cNvSpPr>
          <p:nvPr>
            <p:ph type="sldNum" sz="quarter" idx="12"/>
          </p:nvPr>
        </p:nvSpPr>
        <p:spPr/>
        <p:txBody>
          <a:bodyPr/>
          <a:lstStyle/>
          <a:p>
            <a:fld id="{64B2D999-5781-44F1-80D2-850D510B5CAB}" type="slidenum">
              <a:rPr lang="pt-BR" smtClean="0"/>
              <a:pPr/>
              <a:t>29</a:t>
            </a:fld>
            <a:endParaRPr lang="pt-BR" dirty="0"/>
          </a:p>
        </p:txBody>
      </p:sp>
      <p:pic>
        <p:nvPicPr>
          <p:cNvPr id="79874" name="Picture 2" descr="http://www.televox.com/blog/wp-content/uploads/2014/02/2-14-14.jpg"/>
          <p:cNvPicPr>
            <a:picLocks noChangeAspect="1" noChangeArrowheads="1"/>
          </p:cNvPicPr>
          <p:nvPr/>
        </p:nvPicPr>
        <p:blipFill>
          <a:blip r:embed="rId2" cstate="print"/>
          <a:srcRect/>
          <a:stretch>
            <a:fillRect/>
          </a:stretch>
        </p:blipFill>
        <p:spPr bwMode="auto">
          <a:xfrm>
            <a:off x="2627784" y="3374232"/>
            <a:ext cx="3868316" cy="332141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noProof="0" dirty="0" smtClean="0"/>
              <a:t>IMPORTANCIA DE ENTENDER E ACEITAR NOSSAS DIFERENÇAS</a:t>
            </a:r>
            <a:endParaRPr lang="pt-BR" noProof="0" dirty="0"/>
          </a:p>
        </p:txBody>
      </p:sp>
      <p:sp>
        <p:nvSpPr>
          <p:cNvPr id="3" name="Content Placeholder 2"/>
          <p:cNvSpPr>
            <a:spLocks noGrp="1"/>
          </p:cNvSpPr>
          <p:nvPr>
            <p:ph idx="1"/>
          </p:nvPr>
        </p:nvSpPr>
        <p:spPr>
          <a:xfrm>
            <a:off x="467544" y="1412776"/>
            <a:ext cx="8229600" cy="4525963"/>
          </a:xfrm>
        </p:spPr>
        <p:txBody>
          <a:bodyPr>
            <a:normAutofit/>
          </a:bodyPr>
          <a:lstStyle/>
          <a:p>
            <a:pPr marL="0" indent="0" algn="just">
              <a:buNone/>
            </a:pPr>
            <a:r>
              <a:rPr lang="pt-BR" noProof="0" dirty="0" smtClean="0"/>
              <a:t>Quando </a:t>
            </a:r>
            <a:r>
              <a:rPr lang="pt-BR" noProof="0" dirty="0" smtClean="0"/>
              <a:t>entendemos </a:t>
            </a:r>
            <a:r>
              <a:rPr lang="pt-BR" noProof="0" dirty="0" smtClean="0"/>
              <a:t>que muitas destas diferenças vêm do Senhor, que há propósitos para as diferenças, aceitamos as diferenças e trabalhamos juntos usando estas diferenças, descobrimos o gozo e intimidade</a:t>
            </a:r>
            <a:r>
              <a:rPr lang="pt-BR" dirty="0" smtClean="0"/>
              <a:t> </a:t>
            </a:r>
            <a:r>
              <a:rPr lang="pt-BR" dirty="0" smtClean="0"/>
              <a:t>que Deus </a:t>
            </a:r>
            <a:r>
              <a:rPr lang="pt-BR" dirty="0" smtClean="0"/>
              <a:t>projetou </a:t>
            </a:r>
            <a:r>
              <a:rPr lang="pt-BR" dirty="0" smtClean="0"/>
              <a:t>para nosso casamento.</a:t>
            </a:r>
            <a:endParaRPr lang="pt-BR" noProof="0" dirty="0" smtClean="0"/>
          </a:p>
        </p:txBody>
      </p:sp>
      <p:pic>
        <p:nvPicPr>
          <p:cNvPr id="10" name="Picture 9" descr="sex-son-brain.jpg"/>
          <p:cNvPicPr>
            <a:picLocks noChangeAspect="1"/>
          </p:cNvPicPr>
          <p:nvPr/>
        </p:nvPicPr>
        <p:blipFill>
          <a:blip r:embed="rId2" cstate="print"/>
          <a:stretch>
            <a:fillRect/>
          </a:stretch>
        </p:blipFill>
        <p:spPr>
          <a:xfrm>
            <a:off x="1691680" y="3463439"/>
            <a:ext cx="5616624" cy="3174613"/>
          </a:xfrm>
          <a:prstGeom prst="rect">
            <a:avLst/>
          </a:prstGeom>
        </p:spPr>
      </p:pic>
      <p:sp>
        <p:nvSpPr>
          <p:cNvPr id="5" name="Slide Number Placeholder 4"/>
          <p:cNvSpPr>
            <a:spLocks noGrp="1"/>
          </p:cNvSpPr>
          <p:nvPr>
            <p:ph type="sldNum" sz="quarter" idx="12"/>
          </p:nvPr>
        </p:nvSpPr>
        <p:spPr/>
        <p:txBody>
          <a:bodyPr/>
          <a:lstStyle/>
          <a:p>
            <a:fld id="{64B2D999-5781-44F1-80D2-850D510B5CAB}" type="slidenum">
              <a:rPr lang="pt-BR" smtClean="0"/>
              <a:pPr/>
              <a:t>3</a:t>
            </a:fld>
            <a:endParaRPr lang="pt-B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8229600" cy="4525963"/>
          </a:xfrm>
        </p:spPr>
        <p:txBody>
          <a:bodyPr>
            <a:normAutofit/>
          </a:bodyPr>
          <a:lstStyle/>
          <a:p>
            <a:pPr marL="0" indent="0" algn="ctr">
              <a:buNone/>
            </a:pPr>
            <a:r>
              <a:rPr lang="pt-BR" noProof="0" dirty="0" smtClean="0"/>
              <a:t>Sumario:</a:t>
            </a:r>
          </a:p>
          <a:p>
            <a:pPr marL="0" indent="0">
              <a:buNone/>
            </a:pPr>
            <a:endParaRPr lang="pt-BR" noProof="0" dirty="0" smtClean="0"/>
          </a:p>
          <a:p>
            <a:pPr marL="0" indent="0">
              <a:buNone/>
            </a:pPr>
            <a:r>
              <a:rPr lang="pt-BR" noProof="0" dirty="0" smtClean="0"/>
              <a:t>Ficar irritado com estas diferenças inatas dos homens e das mulheres é tão inútil quanto ficar irritado quando o sol levanta de manhã.</a:t>
            </a:r>
          </a:p>
          <a:p>
            <a:pPr marL="0" indent="0">
              <a:buNone/>
            </a:pPr>
            <a:endParaRPr lang="pt-BR" dirty="0" smtClean="0"/>
          </a:p>
          <a:p>
            <a:pPr marL="0" indent="0">
              <a:buNone/>
            </a:pPr>
            <a:r>
              <a:rPr lang="pt-BR" noProof="0" dirty="0" smtClean="0"/>
              <a:t>As diferenças ficam no cérebro, sua estrutura, prioridades e estratégias. As diferenças influenciaram nossas esperanças, ambições, perecias e habilidades.  Tudo parte do plano e propósito de Deus.</a:t>
            </a:r>
          </a:p>
          <a:p>
            <a:endParaRPr lang="pt-BR" noProof="0" dirty="0"/>
          </a:p>
        </p:txBody>
      </p:sp>
      <p:sp>
        <p:nvSpPr>
          <p:cNvPr id="4" name="Title 1"/>
          <p:cNvSpPr>
            <a:spLocks noGrp="1"/>
          </p:cNvSpPr>
          <p:nvPr>
            <p:ph type="title"/>
          </p:nvPr>
        </p:nvSpPr>
        <p:spPr>
          <a:xfrm>
            <a:off x="457200" y="274638"/>
            <a:ext cx="8229600" cy="1143000"/>
          </a:xfrm>
        </p:spPr>
        <p:txBody>
          <a:bodyPr/>
          <a:lstStyle/>
          <a:p>
            <a:r>
              <a:rPr lang="pt-BR" noProof="0" dirty="0" smtClean="0"/>
              <a:t>AS DIFERENEAS FISICAS DO CÉREBRO</a:t>
            </a:r>
            <a:endParaRPr lang="pt-BR" noProof="0" dirty="0"/>
          </a:p>
        </p:txBody>
      </p:sp>
      <p:sp>
        <p:nvSpPr>
          <p:cNvPr id="5" name="Slide Number Placeholder 4"/>
          <p:cNvSpPr>
            <a:spLocks noGrp="1"/>
          </p:cNvSpPr>
          <p:nvPr>
            <p:ph type="sldNum" sz="quarter" idx="12"/>
          </p:nvPr>
        </p:nvSpPr>
        <p:spPr/>
        <p:txBody>
          <a:bodyPr/>
          <a:lstStyle/>
          <a:p>
            <a:fld id="{64B2D999-5781-44F1-80D2-850D510B5CAB}" type="slidenum">
              <a:rPr lang="pt-BR" smtClean="0"/>
              <a:pPr/>
              <a:t>30</a:t>
            </a:fld>
            <a:endParaRPr lang="pt-B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323528" y="1600200"/>
            <a:ext cx="8496944" cy="4525963"/>
          </a:xfrm>
        </p:spPr>
        <p:txBody>
          <a:bodyPr>
            <a:noAutofit/>
          </a:bodyPr>
          <a:lstStyle/>
          <a:p>
            <a:pPr>
              <a:buAutoNum type="arabicPeriod"/>
            </a:pPr>
            <a:r>
              <a:rPr lang="pt-BR" noProof="0" dirty="0" smtClean="0"/>
              <a:t>Diferenças em Nossa Percepção do Mundo ao Nosso Redor.</a:t>
            </a:r>
          </a:p>
          <a:p>
            <a:pPr lvl="1" indent="-377825">
              <a:buFont typeface="Wingdings" pitchFamily="2" charset="2"/>
              <a:buChar char="Ø"/>
            </a:pPr>
            <a:r>
              <a:rPr lang="pt-BR" dirty="0" smtClean="0"/>
              <a:t>Homens: Melhor "Percepção Do Espaço" </a:t>
            </a:r>
          </a:p>
          <a:p>
            <a:pPr lvl="1" indent="-377825">
              <a:buFont typeface="Wingdings" pitchFamily="2" charset="2"/>
              <a:buChar char="Ø"/>
            </a:pPr>
            <a:r>
              <a:rPr lang="pt-BR" dirty="0" smtClean="0"/>
              <a:t>Mulheres: Melhor "Percepção Sensorial”.</a:t>
            </a:r>
          </a:p>
          <a:p>
            <a:pPr marL="400050" indent="-434975">
              <a:buAutoNum type="arabicPeriod" startAt="2"/>
            </a:pPr>
            <a:r>
              <a:rPr lang="pt-BR" dirty="0" smtClean="0"/>
              <a:t>Diferenças em Nossa Percepção de </a:t>
            </a:r>
            <a:r>
              <a:rPr lang="pt-BR" dirty="0" smtClean="0"/>
              <a:t>Tomar </a:t>
            </a:r>
            <a:r>
              <a:rPr lang="pt-BR" dirty="0" smtClean="0"/>
              <a:t>Decisões.</a:t>
            </a:r>
          </a:p>
          <a:p>
            <a:pPr marL="422275" indent="-457200">
              <a:buFont typeface="Arial" pitchFamily="34" charset="0"/>
              <a:buAutoNum type="arabicPeriod" startAt="2"/>
            </a:pPr>
            <a:r>
              <a:rPr lang="pt-BR" dirty="0" smtClean="0"/>
              <a:t>Diferenças em Nossa Percepção dos Papeis no Matrimonio.</a:t>
            </a:r>
          </a:p>
          <a:p>
            <a:pPr marL="898525" indent="-457200">
              <a:buFont typeface="Wingdings" pitchFamily="2" charset="2"/>
              <a:buChar char="Ø"/>
              <a:tabLst>
                <a:tab pos="365125" algn="l"/>
              </a:tabLst>
            </a:pPr>
            <a:r>
              <a:rPr lang="pt-BR" dirty="0" smtClean="0"/>
              <a:t>A Emoção Versos A Lógica</a:t>
            </a:r>
          </a:p>
          <a:p>
            <a:pPr marL="898525" indent="-457200">
              <a:buFont typeface="Wingdings" pitchFamily="2" charset="2"/>
              <a:buChar char="Ø"/>
              <a:tabLst>
                <a:tab pos="365125" algn="l"/>
              </a:tabLst>
            </a:pPr>
            <a:r>
              <a:rPr lang="pt-BR" dirty="0" smtClean="0"/>
              <a:t>O Poder (Controle) Verso A Relação (Intimidade) </a:t>
            </a:r>
          </a:p>
          <a:p>
            <a:pPr marL="898525" indent="-457200">
              <a:buFont typeface="Wingdings" pitchFamily="2" charset="2"/>
              <a:buChar char="Ø"/>
              <a:tabLst>
                <a:tab pos="365125" algn="l"/>
              </a:tabLst>
            </a:pPr>
            <a:r>
              <a:rPr lang="pt-BR" dirty="0" smtClean="0"/>
              <a:t>Relação Verso Ação </a:t>
            </a:r>
          </a:p>
          <a:p>
            <a:pPr marL="422275" indent="-457200">
              <a:buNone/>
            </a:pPr>
            <a:r>
              <a:rPr lang="pt-BR" dirty="0" smtClean="0"/>
              <a:t>4.	Diferenças em Nossa Percepção de Papeis Profissionais.</a:t>
            </a:r>
          </a:p>
          <a:p>
            <a:pPr marL="422275" indent="-457200">
              <a:buFont typeface="Arial" pitchFamily="34" charset="0"/>
              <a:buAutoNum type="arabicPeriod" startAt="2"/>
            </a:pPr>
            <a:endParaRPr lang="pt-BR" dirty="0" smtClean="0"/>
          </a:p>
          <a:p>
            <a:pPr marL="422275" indent="-457200">
              <a:buAutoNum type="arabicPeriod" startAt="2"/>
            </a:pPr>
            <a:endParaRPr lang="pt-BR" dirty="0" smtClean="0"/>
          </a:p>
          <a:p>
            <a:pPr>
              <a:buAutoNum type="arabicPeriod"/>
            </a:pPr>
            <a:endParaRPr lang="pt-BR" noProof="0" dirty="0" smtClean="0"/>
          </a:p>
        </p:txBody>
      </p:sp>
      <p:sp>
        <p:nvSpPr>
          <p:cNvPr id="4" name="Slide Number Placeholder 3"/>
          <p:cNvSpPr>
            <a:spLocks noGrp="1"/>
          </p:cNvSpPr>
          <p:nvPr>
            <p:ph type="sldNum" sz="quarter" idx="12"/>
          </p:nvPr>
        </p:nvSpPr>
        <p:spPr/>
        <p:txBody>
          <a:bodyPr/>
          <a:lstStyle/>
          <a:p>
            <a:fld id="{64B2D999-5781-44F1-80D2-850D510B5CAB}" type="slidenum">
              <a:rPr lang="pt-BR" smtClean="0"/>
              <a:pPr/>
              <a:t>31</a:t>
            </a:fld>
            <a:endParaRPr lang="pt-B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p:txBody>
          <a:bodyPr>
            <a:noAutofit/>
          </a:bodyPr>
          <a:lstStyle/>
          <a:p>
            <a:pPr marL="457200" indent="-457200">
              <a:buAutoNum type="arabicPeriod"/>
            </a:pPr>
            <a:r>
              <a:rPr lang="pt-BR" noProof="0" dirty="0" smtClean="0"/>
              <a:t>Diferenças em Nossa Percepção do Mundo ao Nosso Redor.</a:t>
            </a:r>
          </a:p>
          <a:p>
            <a:pPr marL="457200" indent="-457200">
              <a:buAutoNum type="arabicPeriod"/>
            </a:pPr>
            <a:endParaRPr lang="pt-BR" noProof="0" dirty="0" smtClean="0"/>
          </a:p>
          <a:p>
            <a:pPr marL="0" indent="0" algn="ctr">
              <a:buNone/>
            </a:pPr>
            <a:r>
              <a:rPr lang="pt-BR" noProof="0" dirty="0" smtClean="0"/>
              <a:t>Homens: Melhor "Percepção Do Espaço“</a:t>
            </a:r>
          </a:p>
          <a:p>
            <a:pPr marL="0" indent="0" algn="ctr">
              <a:buNone/>
            </a:pPr>
            <a:endParaRPr lang="pt-BR" noProof="0" dirty="0" smtClean="0"/>
          </a:p>
          <a:p>
            <a:pPr marL="0" indent="0" algn="ctr">
              <a:buNone/>
            </a:pPr>
            <a:r>
              <a:rPr lang="pt-BR" noProof="0" dirty="0" smtClean="0"/>
              <a:t>É o poder de imaginar as coisas - a forma delas, posição, geografia e proporção - com precisão no olho da mente. </a:t>
            </a:r>
          </a:p>
        </p:txBody>
      </p:sp>
      <p:sp>
        <p:nvSpPr>
          <p:cNvPr id="8" name="Slide Number Placeholder 7"/>
          <p:cNvSpPr>
            <a:spLocks noGrp="1"/>
          </p:cNvSpPr>
          <p:nvPr>
            <p:ph type="sldNum" sz="quarter" idx="12"/>
          </p:nvPr>
        </p:nvSpPr>
        <p:spPr/>
        <p:txBody>
          <a:bodyPr/>
          <a:lstStyle/>
          <a:p>
            <a:r>
              <a:rPr lang="pt-BR" dirty="0" smtClean="0"/>
              <a:t>       </a:t>
            </a:r>
            <a:fld id="{64B2D999-5781-44F1-80D2-850D510B5CAB}" type="slidenum">
              <a:rPr lang="pt-BR" smtClean="0"/>
              <a:pPr/>
              <a:t>32</a:t>
            </a:fld>
            <a:endParaRPr lang="pt-B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p:txBody>
          <a:bodyPr>
            <a:noAutofit/>
          </a:bodyPr>
          <a:lstStyle/>
          <a:p>
            <a:pPr marL="457200" indent="-457200">
              <a:buAutoNum type="arabicPeriod"/>
            </a:pPr>
            <a:r>
              <a:rPr lang="pt-BR" noProof="0" dirty="0" smtClean="0"/>
              <a:t>Diferenças em Nossa Percepção do Mundo ao Nosso Redor.</a:t>
            </a:r>
          </a:p>
          <a:p>
            <a:pPr marL="0" indent="0" algn="ctr">
              <a:buNone/>
            </a:pPr>
            <a:r>
              <a:rPr lang="pt-BR" noProof="0" dirty="0" smtClean="0"/>
              <a:t>Homens: Melhor "Percepção Do Espaço“</a:t>
            </a:r>
          </a:p>
          <a:p>
            <a:pPr marL="0" lvl="0" indent="0">
              <a:buNone/>
            </a:pPr>
            <a:endParaRPr lang="pt-BR" sz="1400" noProof="0" dirty="0" smtClean="0"/>
          </a:p>
          <a:p>
            <a:pPr marL="0" lvl="0" indent="0">
              <a:buNone/>
            </a:pPr>
            <a:r>
              <a:rPr lang="pt-BR" noProof="0" dirty="0" smtClean="0"/>
              <a:t>Meninos geralmente não fazer melhor                           do que as meninas nas áreas de                      matemática que envolve conceitos                            abstratos de espaço, relações, e                              teoria. Ao nível muito mais alto de                      excelência matemática os melhores                       meninos sobre saem totalmente                                      as melhores meninas. </a:t>
            </a:r>
            <a:endParaRPr lang="pt-BR" noProof="0" dirty="0"/>
          </a:p>
        </p:txBody>
      </p:sp>
      <p:pic>
        <p:nvPicPr>
          <p:cNvPr id="5" name="Picture 4" descr="math1.jpg"/>
          <p:cNvPicPr>
            <a:picLocks noChangeAspect="1"/>
          </p:cNvPicPr>
          <p:nvPr/>
        </p:nvPicPr>
        <p:blipFill>
          <a:blip r:embed="rId2" cstate="print"/>
          <a:stretch>
            <a:fillRect/>
          </a:stretch>
        </p:blipFill>
        <p:spPr>
          <a:xfrm>
            <a:off x="6156176" y="3284984"/>
            <a:ext cx="2736304" cy="2459210"/>
          </a:xfrm>
          <a:prstGeom prst="rect">
            <a:avLst/>
          </a:prstGeom>
        </p:spPr>
      </p:pic>
      <p:sp>
        <p:nvSpPr>
          <p:cNvPr id="8" name="Slide Number Placeholder 7"/>
          <p:cNvSpPr>
            <a:spLocks noGrp="1"/>
          </p:cNvSpPr>
          <p:nvPr>
            <p:ph type="sldNum" sz="quarter" idx="12"/>
          </p:nvPr>
        </p:nvSpPr>
        <p:spPr/>
        <p:txBody>
          <a:bodyPr/>
          <a:lstStyle/>
          <a:p>
            <a:r>
              <a:rPr lang="pt-BR" dirty="0" smtClean="0"/>
              <a:t>       </a:t>
            </a:r>
            <a:fld id="{64B2D999-5781-44F1-80D2-850D510B5CAB}" type="slidenum">
              <a:rPr lang="pt-BR" smtClean="0"/>
              <a:pPr/>
              <a:t>33</a:t>
            </a:fld>
            <a:endParaRPr lang="pt-B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p:txBody>
          <a:bodyPr>
            <a:noAutofit/>
          </a:bodyPr>
          <a:lstStyle/>
          <a:p>
            <a:pPr marL="457200" indent="-457200">
              <a:buAutoNum type="arabicPeriod"/>
            </a:pPr>
            <a:r>
              <a:rPr lang="pt-BR" noProof="0" dirty="0" smtClean="0"/>
              <a:t>Diferenças em Nossa Percepção do Mundo ao Nosso Redor.</a:t>
            </a:r>
          </a:p>
          <a:p>
            <a:pPr marL="0" indent="0" algn="ctr">
              <a:buNone/>
            </a:pPr>
            <a:r>
              <a:rPr lang="pt-BR" noProof="0" dirty="0" smtClean="0"/>
              <a:t>Homens: Melhor "Percepção Do Espaço“</a:t>
            </a:r>
          </a:p>
          <a:p>
            <a:pPr marL="0" lvl="0" indent="0">
              <a:buNone/>
            </a:pPr>
            <a:endParaRPr lang="pt-BR" sz="1400" noProof="0" dirty="0" smtClean="0"/>
          </a:p>
          <a:p>
            <a:pPr marL="0" lvl="0" indent="0">
              <a:buNone/>
            </a:pPr>
            <a:r>
              <a:rPr lang="pt-BR" noProof="0" dirty="0" smtClean="0"/>
              <a:t>Meninos também têm superior coordenação de mão-olho necessário para jogos esportivos de bola. Essas mesmas habilidades significam que eles podem imaginar mais facilmente, podem alterar, e podem girar um objeto no olho da mente deles. </a:t>
            </a:r>
            <a:endParaRPr lang="pt-BR" noProof="0" dirty="0"/>
          </a:p>
        </p:txBody>
      </p:sp>
      <p:sp>
        <p:nvSpPr>
          <p:cNvPr id="8" name="Slide Number Placeholder 7"/>
          <p:cNvSpPr>
            <a:spLocks noGrp="1"/>
          </p:cNvSpPr>
          <p:nvPr>
            <p:ph type="sldNum" sz="quarter" idx="12"/>
          </p:nvPr>
        </p:nvSpPr>
        <p:spPr/>
        <p:txBody>
          <a:bodyPr/>
          <a:lstStyle/>
          <a:p>
            <a:r>
              <a:rPr lang="pt-BR" dirty="0" smtClean="0"/>
              <a:t>       </a:t>
            </a:r>
            <a:fld id="{64B2D999-5781-44F1-80D2-850D510B5CAB}" type="slidenum">
              <a:rPr lang="pt-BR" smtClean="0"/>
              <a:pPr/>
              <a:t>34</a:t>
            </a:fld>
            <a:endParaRPr lang="pt-BR" dirty="0"/>
          </a:p>
        </p:txBody>
      </p:sp>
      <p:pic>
        <p:nvPicPr>
          <p:cNvPr id="128002" name="Picture 2" descr="http://img.spokeo.com/public/900-600/kosta_barbarouses_2011_06_01.jpg"/>
          <p:cNvPicPr>
            <a:picLocks noChangeAspect="1" noChangeArrowheads="1"/>
          </p:cNvPicPr>
          <p:nvPr/>
        </p:nvPicPr>
        <p:blipFill>
          <a:blip r:embed="rId2" cstate="print"/>
          <a:srcRect/>
          <a:stretch>
            <a:fillRect/>
          </a:stretch>
        </p:blipFill>
        <p:spPr bwMode="auto">
          <a:xfrm>
            <a:off x="1135047" y="5013176"/>
            <a:ext cx="2520280" cy="1660184"/>
          </a:xfrm>
          <a:prstGeom prst="rect">
            <a:avLst/>
          </a:prstGeom>
          <a:noFill/>
        </p:spPr>
      </p:pic>
      <p:pic>
        <p:nvPicPr>
          <p:cNvPr id="128004" name="Picture 4" descr="http://www.taipeitimes.com/images/2012/01/07/thumbs/P20-120107-348.jpg"/>
          <p:cNvPicPr>
            <a:picLocks noChangeAspect="1" noChangeArrowheads="1"/>
          </p:cNvPicPr>
          <p:nvPr/>
        </p:nvPicPr>
        <p:blipFill>
          <a:blip r:embed="rId3" cstate="print"/>
          <a:srcRect/>
          <a:stretch>
            <a:fillRect/>
          </a:stretch>
        </p:blipFill>
        <p:spPr bwMode="auto">
          <a:xfrm>
            <a:off x="5751396" y="5013176"/>
            <a:ext cx="2348996" cy="1703806"/>
          </a:xfrm>
          <a:prstGeom prst="rect">
            <a:avLst/>
          </a:prstGeom>
          <a:noFill/>
        </p:spPr>
      </p:pic>
      <p:pic>
        <p:nvPicPr>
          <p:cNvPr id="9" name="Picture 8" descr="flight_time_ball_spin_sticker-p217464840094655917q0ou_400.jpg"/>
          <p:cNvPicPr>
            <a:picLocks noChangeAspect="1"/>
          </p:cNvPicPr>
          <p:nvPr/>
        </p:nvPicPr>
        <p:blipFill>
          <a:blip r:embed="rId4" cstate="print"/>
          <a:stretch>
            <a:fillRect/>
          </a:stretch>
        </p:blipFill>
        <p:spPr>
          <a:xfrm>
            <a:off x="3871351" y="5045968"/>
            <a:ext cx="1656184" cy="1656184"/>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p:txBody>
          <a:bodyPr>
            <a:noAutofit/>
          </a:bodyPr>
          <a:lstStyle/>
          <a:p>
            <a:pPr marL="457200" indent="-457200">
              <a:buAutoNum type="arabicPeriod"/>
            </a:pPr>
            <a:r>
              <a:rPr lang="pt-BR" dirty="0" smtClean="0"/>
              <a:t>Diferenças em Nossa Percepção do Mundo ao Nosso Redor.</a:t>
            </a:r>
            <a:endParaRPr lang="pt-BR" noProof="0" dirty="0" smtClean="0"/>
          </a:p>
          <a:p>
            <a:pPr marL="0" indent="0" algn="ctr">
              <a:buNone/>
            </a:pPr>
            <a:r>
              <a:rPr lang="pt-BR" noProof="0" dirty="0" smtClean="0"/>
              <a:t>Homens: Melhor "Percepção Do Espaço”</a:t>
            </a:r>
          </a:p>
          <a:p>
            <a:pPr marL="0" lvl="0" indent="0">
              <a:buNone/>
            </a:pPr>
            <a:endParaRPr lang="pt-BR" noProof="0" dirty="0" smtClean="0"/>
          </a:p>
          <a:p>
            <a:pPr marL="0" lvl="0" indent="0">
              <a:buNone/>
            </a:pPr>
            <a:r>
              <a:rPr lang="pt-BR" noProof="0" dirty="0" smtClean="0"/>
              <a:t>Talvez isto também ajuda explicar o domínio masculino no xadrez, e também sua superioridade masculina de ler mapas. </a:t>
            </a:r>
            <a:endParaRPr lang="pt-BR" noProof="0" dirty="0"/>
          </a:p>
        </p:txBody>
      </p:sp>
      <p:pic>
        <p:nvPicPr>
          <p:cNvPr id="5" name="Picture 4" descr="old-street-maps.jpg"/>
          <p:cNvPicPr>
            <a:picLocks noChangeAspect="1"/>
          </p:cNvPicPr>
          <p:nvPr/>
        </p:nvPicPr>
        <p:blipFill>
          <a:blip r:embed="rId2" cstate="print"/>
          <a:stretch>
            <a:fillRect/>
          </a:stretch>
        </p:blipFill>
        <p:spPr>
          <a:xfrm>
            <a:off x="4547255" y="4869160"/>
            <a:ext cx="2401009" cy="1800200"/>
          </a:xfrm>
          <a:prstGeom prst="rect">
            <a:avLst/>
          </a:prstGeom>
        </p:spPr>
      </p:pic>
      <p:sp>
        <p:nvSpPr>
          <p:cNvPr id="6" name="Slide Number Placeholder 5"/>
          <p:cNvSpPr>
            <a:spLocks noGrp="1"/>
          </p:cNvSpPr>
          <p:nvPr>
            <p:ph type="sldNum" sz="quarter" idx="12"/>
          </p:nvPr>
        </p:nvSpPr>
        <p:spPr/>
        <p:txBody>
          <a:bodyPr/>
          <a:lstStyle/>
          <a:p>
            <a:fld id="{64B2D999-5781-44F1-80D2-850D510B5CAB}" type="slidenum">
              <a:rPr lang="pt-BR" smtClean="0"/>
              <a:pPr/>
              <a:t>35</a:t>
            </a:fld>
            <a:endParaRPr lang="pt-BR" dirty="0"/>
          </a:p>
        </p:txBody>
      </p:sp>
      <p:pic>
        <p:nvPicPr>
          <p:cNvPr id="4" name="Picture 3" descr="chess0001311.jpg"/>
          <p:cNvPicPr>
            <a:picLocks noChangeAspect="1"/>
          </p:cNvPicPr>
          <p:nvPr/>
        </p:nvPicPr>
        <p:blipFill>
          <a:blip r:embed="rId3" cstate="print"/>
          <a:stretch>
            <a:fillRect/>
          </a:stretch>
        </p:blipFill>
        <p:spPr>
          <a:xfrm>
            <a:off x="2459023" y="4293096"/>
            <a:ext cx="2376264" cy="1782198"/>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lvl="0" indent="-457200">
              <a:buFont typeface="Arial" pitchFamily="34" charset="0"/>
              <a:buAutoNum type="arabicPeriod"/>
            </a:pPr>
            <a:r>
              <a:rPr lang="pt-BR" dirty="0" smtClean="0">
                <a:solidFill>
                  <a:prstClr val="white"/>
                </a:solidFill>
              </a:rPr>
              <a:t>Diferenças em Nossa Percepção do Mundo ao Nosso Redor.</a:t>
            </a:r>
          </a:p>
          <a:p>
            <a:pPr marL="0" indent="0">
              <a:buNone/>
            </a:pPr>
            <a:r>
              <a:rPr lang="pt-BR" noProof="0" dirty="0" smtClean="0"/>
              <a:t> </a:t>
            </a:r>
          </a:p>
          <a:p>
            <a:pPr marL="0" indent="0" algn="ctr">
              <a:buNone/>
            </a:pPr>
            <a:r>
              <a:rPr lang="pt-BR" noProof="0" dirty="0" smtClean="0"/>
              <a:t>Mulheres: Melhor "Percepção Sensorial“</a:t>
            </a:r>
          </a:p>
          <a:p>
            <a:pPr marL="0" indent="0" algn="ctr">
              <a:buNone/>
            </a:pPr>
            <a:endParaRPr lang="pt-BR" noProof="0" dirty="0" smtClean="0"/>
          </a:p>
          <a:p>
            <a:pPr marL="0" indent="0" algn="ctr">
              <a:buNone/>
            </a:pPr>
            <a:r>
              <a:rPr lang="pt-BR" dirty="0" smtClean="0"/>
              <a:t>O</a:t>
            </a:r>
            <a:r>
              <a:rPr lang="pt-BR" noProof="0" dirty="0" smtClean="0"/>
              <a:t> cérebro feminino e organizado para responder mais sensivelmente a todos os estímulos sensórios, Mulheres são equipadas para receber um alcance mais largo de informação sensorial, conectar e relacionar aquela informação com maior facilidade, com o resultado de colocar uma primazia em relações pessoais e na comunicação.  Também ajuda ela na  sua analise de caráter. </a:t>
            </a:r>
            <a:endParaRPr lang="pt-BR" noProof="0" dirty="0"/>
          </a:p>
        </p:txBody>
      </p:sp>
      <p:sp>
        <p:nvSpPr>
          <p:cNvPr id="6" name="Slide Number Placeholder 5"/>
          <p:cNvSpPr>
            <a:spLocks noGrp="1"/>
          </p:cNvSpPr>
          <p:nvPr>
            <p:ph type="sldNum" sz="quarter" idx="12"/>
          </p:nvPr>
        </p:nvSpPr>
        <p:spPr/>
        <p:txBody>
          <a:bodyPr/>
          <a:lstStyle/>
          <a:p>
            <a:fld id="{64B2D999-5781-44F1-80D2-850D510B5CAB}" type="slidenum">
              <a:rPr lang="pt-BR" smtClean="0"/>
              <a:pPr/>
              <a:t>36</a:t>
            </a:fld>
            <a:endParaRPr lang="pt-B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lvl="0" indent="-457200">
              <a:buFont typeface="Arial" pitchFamily="34" charset="0"/>
              <a:buAutoNum type="arabicPeriod"/>
            </a:pPr>
            <a:r>
              <a:rPr lang="pt-BR" dirty="0" smtClean="0">
                <a:solidFill>
                  <a:prstClr val="white"/>
                </a:solidFill>
              </a:rPr>
              <a:t>Diferenças em Nossa Percepção do Mundo ao Nosso Redor.</a:t>
            </a:r>
          </a:p>
          <a:p>
            <a:pPr marL="457200" lvl="0" indent="-457200" algn="ctr">
              <a:buNone/>
            </a:pPr>
            <a:r>
              <a:rPr lang="pt-BR" noProof="0" dirty="0" smtClean="0"/>
              <a:t>Mulheres: Melhor "Percepção Sensorial" </a:t>
            </a:r>
          </a:p>
          <a:p>
            <a:pPr marL="0" indent="0">
              <a:buNone/>
            </a:pPr>
            <a:endParaRPr lang="pt-BR" sz="1400" noProof="0" dirty="0" smtClean="0"/>
          </a:p>
          <a:p>
            <a:pPr marL="0" indent="0" algn="ctr">
              <a:buNone/>
            </a:pPr>
            <a:r>
              <a:rPr lang="pt-BR" noProof="0" dirty="0" smtClean="0"/>
              <a:t>FALAR </a:t>
            </a:r>
          </a:p>
          <a:p>
            <a:pPr marL="0" indent="0">
              <a:buNone/>
            </a:pPr>
            <a:endParaRPr lang="pt-BR" sz="1400" noProof="0" dirty="0" smtClean="0"/>
          </a:p>
          <a:p>
            <a:pPr marL="0" indent="0">
              <a:buNone/>
            </a:pPr>
            <a:r>
              <a:rPr lang="pt-BR" noProof="0" dirty="0" smtClean="0"/>
              <a:t>As meninas dizem as primeiras palavras e aprendem falar em sentenças curtas mais cedo que os meninos. Também, elas leem mais cedo e fazem melhor com os essenciais de idioma como gramática, pontuação e soletrando. </a:t>
            </a:r>
            <a:endParaRPr lang="pt-BR" noProof="0" dirty="0"/>
          </a:p>
        </p:txBody>
      </p:sp>
      <p:pic>
        <p:nvPicPr>
          <p:cNvPr id="73730" name="Picture 2" descr="http://wp.clicrbs.com.br/viverbem/files/2013/04/cuidados-com-a-voz.jpg"/>
          <p:cNvPicPr>
            <a:picLocks noChangeAspect="1" noChangeArrowheads="1"/>
          </p:cNvPicPr>
          <p:nvPr/>
        </p:nvPicPr>
        <p:blipFill>
          <a:blip r:embed="rId2" cstate="print"/>
          <a:srcRect/>
          <a:stretch>
            <a:fillRect/>
          </a:stretch>
        </p:blipFill>
        <p:spPr bwMode="auto">
          <a:xfrm>
            <a:off x="6372200" y="5445224"/>
            <a:ext cx="2411760" cy="1223458"/>
          </a:xfrm>
          <a:prstGeom prst="rect">
            <a:avLst/>
          </a:prstGeom>
          <a:noFill/>
        </p:spPr>
      </p:pic>
      <p:sp>
        <p:nvSpPr>
          <p:cNvPr id="5" name="Slide Number Placeholder 4"/>
          <p:cNvSpPr>
            <a:spLocks noGrp="1"/>
          </p:cNvSpPr>
          <p:nvPr>
            <p:ph type="sldNum" sz="quarter" idx="12"/>
          </p:nvPr>
        </p:nvSpPr>
        <p:spPr/>
        <p:txBody>
          <a:bodyPr/>
          <a:lstStyle/>
          <a:p>
            <a:fld id="{64B2D999-5781-44F1-80D2-850D510B5CAB}" type="slidenum">
              <a:rPr lang="pt-BR" smtClean="0"/>
              <a:pPr/>
              <a:t>37</a:t>
            </a:fld>
            <a:endParaRPr lang="pt-B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lvl="0" indent="-457200">
              <a:buFont typeface="Arial" pitchFamily="34" charset="0"/>
              <a:buAutoNum type="arabicPeriod"/>
            </a:pPr>
            <a:r>
              <a:rPr lang="pt-BR" dirty="0" smtClean="0">
                <a:solidFill>
                  <a:prstClr val="white"/>
                </a:solidFill>
              </a:rPr>
              <a:t>Diferenças em Nossa Percepção do Mundo ao Nosso Redor.</a:t>
            </a:r>
          </a:p>
          <a:p>
            <a:pPr marL="457200" lvl="0" indent="-457200" algn="ctr">
              <a:buNone/>
            </a:pPr>
            <a:r>
              <a:rPr lang="pt-BR" noProof="0" dirty="0" smtClean="0"/>
              <a:t>Mulheres: Melhor "Percepção Sensorial" </a:t>
            </a:r>
          </a:p>
          <a:p>
            <a:pPr marL="0" indent="0">
              <a:buNone/>
            </a:pPr>
            <a:endParaRPr lang="pt-BR" sz="1400" noProof="0" dirty="0" smtClean="0"/>
          </a:p>
          <a:p>
            <a:pPr marL="0" indent="0" algn="ctr">
              <a:buNone/>
            </a:pPr>
            <a:r>
              <a:rPr lang="pt-BR" noProof="0" dirty="0" smtClean="0"/>
              <a:t>FALAR </a:t>
            </a:r>
          </a:p>
          <a:p>
            <a:pPr marL="0" indent="0">
              <a:buNone/>
            </a:pPr>
            <a:endParaRPr lang="pt-BR" sz="1400" noProof="0" dirty="0" smtClean="0"/>
          </a:p>
          <a:p>
            <a:pPr marL="0" indent="0">
              <a:buNone/>
            </a:pPr>
            <a:r>
              <a:rPr lang="pt-BR" noProof="0" dirty="0" smtClean="0"/>
              <a:t>Depois, mulheres acham mais fácil de dominar idiomas estrangeiros.  Elas também são mais fluentes: gaguejando e outros defeitos de fala acontecem quase exclusivamente entre meninos. </a:t>
            </a:r>
            <a:endParaRPr lang="pt-BR" noProof="0" dirty="0"/>
          </a:p>
        </p:txBody>
      </p:sp>
      <p:pic>
        <p:nvPicPr>
          <p:cNvPr id="73730" name="Picture 2" descr="http://wp.clicrbs.com.br/viverbem/files/2013/04/cuidados-com-a-voz.jpg"/>
          <p:cNvPicPr>
            <a:picLocks noChangeAspect="1" noChangeArrowheads="1"/>
          </p:cNvPicPr>
          <p:nvPr/>
        </p:nvPicPr>
        <p:blipFill>
          <a:blip r:embed="rId2" cstate="print"/>
          <a:srcRect/>
          <a:stretch>
            <a:fillRect/>
          </a:stretch>
        </p:blipFill>
        <p:spPr bwMode="auto">
          <a:xfrm>
            <a:off x="6372200" y="5445224"/>
            <a:ext cx="2411760" cy="1223458"/>
          </a:xfrm>
          <a:prstGeom prst="rect">
            <a:avLst/>
          </a:prstGeom>
          <a:noFill/>
        </p:spPr>
      </p:pic>
      <p:sp>
        <p:nvSpPr>
          <p:cNvPr id="5" name="Slide Number Placeholder 4"/>
          <p:cNvSpPr>
            <a:spLocks noGrp="1"/>
          </p:cNvSpPr>
          <p:nvPr>
            <p:ph type="sldNum" sz="quarter" idx="12"/>
          </p:nvPr>
        </p:nvSpPr>
        <p:spPr/>
        <p:txBody>
          <a:bodyPr/>
          <a:lstStyle/>
          <a:p>
            <a:fld id="{64B2D999-5781-44F1-80D2-850D510B5CAB}" type="slidenum">
              <a:rPr lang="pt-BR" smtClean="0"/>
              <a:pPr/>
              <a:t>38</a:t>
            </a:fld>
            <a:endParaRPr lang="pt-B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lvl="0" indent="-457200">
              <a:buFont typeface="Arial" pitchFamily="34" charset="0"/>
              <a:buAutoNum type="arabicPeriod"/>
            </a:pPr>
            <a:r>
              <a:rPr lang="pt-BR" dirty="0" smtClean="0">
                <a:solidFill>
                  <a:prstClr val="white"/>
                </a:solidFill>
              </a:rPr>
              <a:t>Diferenças em Nossa Percepção do Mundo ao Nosso Redor.</a:t>
            </a:r>
          </a:p>
          <a:p>
            <a:pPr marL="0" indent="0" algn="ctr">
              <a:buNone/>
            </a:pPr>
            <a:r>
              <a:rPr lang="pt-BR" dirty="0" smtClean="0"/>
              <a:t>Mulheres: Melhor "Percepção Sensorial" </a:t>
            </a:r>
          </a:p>
          <a:p>
            <a:pPr marL="0" indent="0">
              <a:buNone/>
            </a:pPr>
            <a:endParaRPr lang="pt-BR" sz="1400" noProof="0" dirty="0" smtClean="0"/>
          </a:p>
          <a:p>
            <a:pPr marL="0" indent="0" algn="ctr">
              <a:buNone/>
            </a:pPr>
            <a:r>
              <a:rPr lang="pt-BR" noProof="0" dirty="0" smtClean="0"/>
              <a:t>AUDIÇÃO </a:t>
            </a:r>
          </a:p>
          <a:p>
            <a:pPr marL="0" indent="0">
              <a:buNone/>
            </a:pPr>
            <a:endParaRPr lang="pt-BR" sz="1400" noProof="0" dirty="0" smtClean="0"/>
          </a:p>
          <a:p>
            <a:pPr marL="0" indent="0">
              <a:buNone/>
            </a:pPr>
            <a:r>
              <a:rPr lang="pt-BR" noProof="0" dirty="0" smtClean="0"/>
              <a:t>As meninas e as mulheres ouvem melhor que os homens. A torneira gotejando fará que a mulher saia de cama antes do homem tem acordado. </a:t>
            </a:r>
          </a:p>
        </p:txBody>
      </p:sp>
      <p:pic>
        <p:nvPicPr>
          <p:cNvPr id="72706" name="Picture 2" descr="http://ministeriodeusefiel.files.wordpress.com/2010/12/foto-orelha.jpg"/>
          <p:cNvPicPr>
            <a:picLocks noChangeAspect="1" noChangeArrowheads="1"/>
          </p:cNvPicPr>
          <p:nvPr/>
        </p:nvPicPr>
        <p:blipFill>
          <a:blip r:embed="rId2" cstate="print"/>
          <a:srcRect/>
          <a:stretch>
            <a:fillRect/>
          </a:stretch>
        </p:blipFill>
        <p:spPr bwMode="auto">
          <a:xfrm>
            <a:off x="6804248" y="4600560"/>
            <a:ext cx="2008615" cy="2151162"/>
          </a:xfrm>
          <a:prstGeom prst="rect">
            <a:avLst/>
          </a:prstGeom>
          <a:noFill/>
        </p:spPr>
      </p:pic>
      <p:sp>
        <p:nvSpPr>
          <p:cNvPr id="5" name="Slide Number Placeholder 4"/>
          <p:cNvSpPr>
            <a:spLocks noGrp="1"/>
          </p:cNvSpPr>
          <p:nvPr>
            <p:ph type="sldNum" sz="quarter" idx="12"/>
          </p:nvPr>
        </p:nvSpPr>
        <p:spPr/>
        <p:txBody>
          <a:bodyPr/>
          <a:lstStyle/>
          <a:p>
            <a:fld id="{64B2D999-5781-44F1-80D2-850D510B5CAB}" type="slidenum">
              <a:rPr lang="pt-BR" smtClean="0"/>
              <a:pPr/>
              <a:t>39</a:t>
            </a:fld>
            <a:endParaRPr lang="pt-B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noProof="0" dirty="0" smtClean="0"/>
              <a:t>FONTES DE INFORMAÇÃO</a:t>
            </a:r>
            <a:endParaRPr lang="pt-BR" noProof="0" dirty="0"/>
          </a:p>
        </p:txBody>
      </p:sp>
      <p:sp>
        <p:nvSpPr>
          <p:cNvPr id="3" name="Content Placeholder 2"/>
          <p:cNvSpPr>
            <a:spLocks noGrp="1"/>
          </p:cNvSpPr>
          <p:nvPr>
            <p:ph idx="1"/>
          </p:nvPr>
        </p:nvSpPr>
        <p:spPr>
          <a:xfrm>
            <a:off x="467544" y="1412776"/>
            <a:ext cx="8229600" cy="4525963"/>
          </a:xfrm>
        </p:spPr>
        <p:txBody>
          <a:bodyPr>
            <a:normAutofit/>
          </a:bodyPr>
          <a:lstStyle/>
          <a:p>
            <a:pPr marL="0" indent="0">
              <a:buNone/>
            </a:pPr>
            <a:r>
              <a:rPr lang="pt-BR" dirty="0" smtClean="0"/>
              <a:t>As fontes principais de estudo são...</a:t>
            </a:r>
          </a:p>
          <a:p>
            <a:pPr marL="0" indent="0">
              <a:buNone/>
            </a:pPr>
            <a:endParaRPr lang="pt-BR" noProof="0" dirty="0" smtClean="0"/>
          </a:p>
          <a:p>
            <a:endParaRPr lang="pt-BR" noProof="0" dirty="0"/>
          </a:p>
        </p:txBody>
      </p:sp>
      <p:pic>
        <p:nvPicPr>
          <p:cNvPr id="7" name="Picture 6" descr="Índice1.jpg"/>
          <p:cNvPicPr>
            <a:picLocks noChangeAspect="1"/>
          </p:cNvPicPr>
          <p:nvPr/>
        </p:nvPicPr>
        <p:blipFill>
          <a:blip r:embed="rId2" cstate="print"/>
          <a:stretch>
            <a:fillRect/>
          </a:stretch>
        </p:blipFill>
        <p:spPr>
          <a:xfrm>
            <a:off x="611560" y="2564904"/>
            <a:ext cx="2124075" cy="3295650"/>
          </a:xfrm>
          <a:prstGeom prst="rect">
            <a:avLst/>
          </a:prstGeom>
        </p:spPr>
      </p:pic>
      <p:sp>
        <p:nvSpPr>
          <p:cNvPr id="9" name="TextBox 8"/>
          <p:cNvSpPr txBox="1"/>
          <p:nvPr/>
        </p:nvSpPr>
        <p:spPr>
          <a:xfrm>
            <a:off x="3275856" y="2920876"/>
            <a:ext cx="4680520" cy="2308324"/>
          </a:xfrm>
          <a:prstGeom prst="rect">
            <a:avLst/>
          </a:prstGeom>
          <a:noFill/>
        </p:spPr>
        <p:txBody>
          <a:bodyPr wrap="square" rtlCol="0">
            <a:spAutoFit/>
          </a:bodyPr>
          <a:lstStyle/>
          <a:p>
            <a:pPr algn="ctr"/>
            <a:r>
              <a:rPr lang="pt-BR" sz="2400" b="1" dirty="0" smtClean="0">
                <a:solidFill>
                  <a:schemeClr val="bg1"/>
                </a:solidFill>
                <a:latin typeface="Arial" pitchFamily="34" charset="0"/>
                <a:cs typeface="Arial" pitchFamily="34" charset="0"/>
              </a:rPr>
              <a:t>O sexo do cérebro, </a:t>
            </a:r>
          </a:p>
          <a:p>
            <a:r>
              <a:rPr lang="pt-BR" sz="2400" b="1" dirty="0" smtClean="0">
                <a:solidFill>
                  <a:schemeClr val="bg1"/>
                </a:solidFill>
                <a:latin typeface="Arial" pitchFamily="34" charset="0"/>
                <a:cs typeface="Arial" pitchFamily="34" charset="0"/>
              </a:rPr>
              <a:t>por Anne Moir, e David Jessel</a:t>
            </a:r>
          </a:p>
          <a:p>
            <a:endParaRPr lang="pt-BR" sz="2400" b="1" dirty="0" smtClean="0">
              <a:solidFill>
                <a:schemeClr val="bg1"/>
              </a:solidFill>
              <a:latin typeface="Arial" pitchFamily="34" charset="0"/>
              <a:cs typeface="Arial" pitchFamily="34" charset="0"/>
            </a:endParaRPr>
          </a:p>
          <a:p>
            <a:pPr algn="ctr"/>
            <a:r>
              <a:rPr lang="pt-BR" sz="2400" b="1" dirty="0" smtClean="0">
                <a:solidFill>
                  <a:schemeClr val="bg1"/>
                </a:solidFill>
                <a:latin typeface="Arial" pitchFamily="34" charset="0"/>
                <a:cs typeface="Arial" pitchFamily="34" charset="0"/>
              </a:rPr>
              <a:t>Foi uma grande ajuda para entender minha esposa e mulheres em geral.</a:t>
            </a:r>
            <a:endParaRPr lang="pt-BR" sz="2400" b="1" dirty="0">
              <a:solidFill>
                <a:schemeClr val="bg1"/>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64B2D999-5781-44F1-80D2-850D510B5CAB}" type="slidenum">
              <a:rPr lang="pt-BR" smtClean="0"/>
              <a:pPr/>
              <a:t>4</a:t>
            </a:fld>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lvl="0" indent="-457200">
              <a:buFont typeface="Arial" pitchFamily="34" charset="0"/>
              <a:buAutoNum type="arabicPeriod"/>
            </a:pPr>
            <a:r>
              <a:rPr lang="pt-BR" dirty="0" smtClean="0">
                <a:solidFill>
                  <a:prstClr val="white"/>
                </a:solidFill>
              </a:rPr>
              <a:t>Diferenças em Nossa Percepção do Mundo ao Nosso Redor.</a:t>
            </a:r>
          </a:p>
          <a:p>
            <a:pPr marL="0" indent="0" algn="ctr">
              <a:buNone/>
            </a:pPr>
            <a:r>
              <a:rPr lang="pt-BR" dirty="0" smtClean="0"/>
              <a:t>Mulheres: Melhor "Percepção Sensorial" </a:t>
            </a:r>
          </a:p>
          <a:p>
            <a:pPr marL="0" indent="0">
              <a:buNone/>
            </a:pPr>
            <a:endParaRPr lang="pt-BR" sz="1400" noProof="0" dirty="0" smtClean="0"/>
          </a:p>
          <a:p>
            <a:pPr marL="0" indent="0" algn="ctr">
              <a:buNone/>
            </a:pPr>
            <a:r>
              <a:rPr lang="pt-BR" noProof="0" dirty="0" smtClean="0"/>
              <a:t>AUDIÇÃO </a:t>
            </a:r>
          </a:p>
          <a:p>
            <a:pPr marL="0" indent="0">
              <a:buNone/>
            </a:pPr>
            <a:endParaRPr lang="pt-BR" sz="1400" noProof="0" dirty="0" smtClean="0"/>
          </a:p>
          <a:p>
            <a:pPr marL="0" indent="0">
              <a:buNone/>
            </a:pPr>
            <a:r>
              <a:rPr lang="pt-BR" noProof="0" dirty="0" smtClean="0"/>
              <a:t>Seis vezes mais meninas quanto os meninos podem cantar afinado. Elas também estão muito                 mais aptas em notar mudanças pequenas                   em volume que em algum modo explica a     sensibilidade superior de mulheres aquele                           "tom de voz" que os parceiros masculinos                         delas são acusados de frequentemente                   adotar. </a:t>
            </a:r>
            <a:endParaRPr lang="pt-BR" noProof="0" dirty="0"/>
          </a:p>
        </p:txBody>
      </p:sp>
      <p:pic>
        <p:nvPicPr>
          <p:cNvPr id="72706" name="Picture 2" descr="http://ministeriodeusefiel.files.wordpress.com/2010/12/foto-orelha.jpg"/>
          <p:cNvPicPr>
            <a:picLocks noChangeAspect="1" noChangeArrowheads="1"/>
          </p:cNvPicPr>
          <p:nvPr/>
        </p:nvPicPr>
        <p:blipFill>
          <a:blip r:embed="rId2" cstate="print"/>
          <a:srcRect/>
          <a:stretch>
            <a:fillRect/>
          </a:stretch>
        </p:blipFill>
        <p:spPr bwMode="auto">
          <a:xfrm>
            <a:off x="6804248" y="4600560"/>
            <a:ext cx="2008615" cy="2151162"/>
          </a:xfrm>
          <a:prstGeom prst="rect">
            <a:avLst/>
          </a:prstGeom>
          <a:noFill/>
        </p:spPr>
      </p:pic>
      <p:sp>
        <p:nvSpPr>
          <p:cNvPr id="5" name="Slide Number Placeholder 4"/>
          <p:cNvSpPr>
            <a:spLocks noGrp="1"/>
          </p:cNvSpPr>
          <p:nvPr>
            <p:ph type="sldNum" sz="quarter" idx="12"/>
          </p:nvPr>
        </p:nvSpPr>
        <p:spPr/>
        <p:txBody>
          <a:bodyPr/>
          <a:lstStyle/>
          <a:p>
            <a:fld id="{64B2D999-5781-44F1-80D2-850D510B5CAB}" type="slidenum">
              <a:rPr lang="pt-BR" smtClean="0"/>
              <a:pPr/>
              <a:t>40</a:t>
            </a:fld>
            <a:endParaRPr lang="pt-B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lvl="0" indent="-457200">
              <a:buFont typeface="Arial" pitchFamily="34" charset="0"/>
              <a:buAutoNum type="arabicPeriod"/>
            </a:pPr>
            <a:r>
              <a:rPr lang="pt-BR" dirty="0" smtClean="0">
                <a:solidFill>
                  <a:prstClr val="white"/>
                </a:solidFill>
              </a:rPr>
              <a:t>Diferenças em Nossa Percepção do Mundo ao Nosso Redor.</a:t>
            </a:r>
          </a:p>
          <a:p>
            <a:pPr marL="400050" lvl="1" indent="-400050" algn="ctr">
              <a:buNone/>
            </a:pPr>
            <a:r>
              <a:rPr lang="pt-BR" dirty="0" smtClean="0"/>
              <a:t>Mulheres: Melhor "Percepção Sensorial" </a:t>
            </a:r>
          </a:p>
          <a:p>
            <a:pPr marL="0" indent="0">
              <a:buNone/>
            </a:pPr>
            <a:endParaRPr lang="pt-BR" sz="1400" noProof="0" dirty="0" smtClean="0"/>
          </a:p>
          <a:p>
            <a:pPr marL="0" indent="0" algn="ctr">
              <a:buNone/>
            </a:pPr>
            <a:r>
              <a:rPr lang="pt-BR" noProof="0" dirty="0" smtClean="0"/>
              <a:t>VISÃO </a:t>
            </a:r>
          </a:p>
          <a:p>
            <a:pPr marL="0" indent="0">
              <a:buNone/>
            </a:pPr>
            <a:endParaRPr lang="pt-BR" sz="1400" noProof="0" dirty="0" smtClean="0"/>
          </a:p>
          <a:p>
            <a:pPr marL="0" indent="0">
              <a:buNone/>
            </a:pPr>
            <a:r>
              <a:rPr lang="pt-BR" noProof="0" dirty="0" smtClean="0"/>
              <a:t>Mulheres veem melhor na escuridão , enquanto os homens veem melhor que as mulheres em luz luminosa. Elas têm uma memória visual melhor. </a:t>
            </a:r>
          </a:p>
        </p:txBody>
      </p:sp>
      <p:pic>
        <p:nvPicPr>
          <p:cNvPr id="71682" name="Picture 2" descr="http://www.olhargeek.com.br/upload_imagens/micro-robos-podem-proteger-visao-dos-humanos-no-futuro-2.jpg"/>
          <p:cNvPicPr>
            <a:picLocks noChangeAspect="1" noChangeArrowheads="1"/>
          </p:cNvPicPr>
          <p:nvPr/>
        </p:nvPicPr>
        <p:blipFill>
          <a:blip r:embed="rId2" cstate="print"/>
          <a:srcRect/>
          <a:stretch>
            <a:fillRect/>
          </a:stretch>
        </p:blipFill>
        <p:spPr bwMode="auto">
          <a:xfrm>
            <a:off x="6732240" y="5439332"/>
            <a:ext cx="2092711" cy="1274652"/>
          </a:xfrm>
          <a:prstGeom prst="rect">
            <a:avLst/>
          </a:prstGeom>
          <a:noFill/>
        </p:spPr>
      </p:pic>
      <p:sp>
        <p:nvSpPr>
          <p:cNvPr id="5" name="Slide Number Placeholder 4"/>
          <p:cNvSpPr>
            <a:spLocks noGrp="1"/>
          </p:cNvSpPr>
          <p:nvPr>
            <p:ph type="sldNum" sz="quarter" idx="12"/>
          </p:nvPr>
        </p:nvSpPr>
        <p:spPr/>
        <p:txBody>
          <a:bodyPr/>
          <a:lstStyle/>
          <a:p>
            <a:fld id="{64B2D999-5781-44F1-80D2-850D510B5CAB}" type="slidenum">
              <a:rPr lang="pt-BR" smtClean="0"/>
              <a:pPr/>
              <a:t>41</a:t>
            </a:fld>
            <a:endParaRPr lang="pt-B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lvl="0" indent="-457200">
              <a:buFont typeface="Arial" pitchFamily="34" charset="0"/>
              <a:buAutoNum type="arabicPeriod"/>
            </a:pPr>
            <a:r>
              <a:rPr lang="pt-BR" dirty="0" smtClean="0">
                <a:solidFill>
                  <a:prstClr val="white"/>
                </a:solidFill>
              </a:rPr>
              <a:t>Diferenças em Nossa Percepção do Mundo ao Nosso Redor.</a:t>
            </a:r>
          </a:p>
          <a:p>
            <a:pPr marL="400050" lvl="1" indent="-400050" algn="ctr">
              <a:buNone/>
            </a:pPr>
            <a:r>
              <a:rPr lang="pt-BR" dirty="0" smtClean="0"/>
              <a:t>Mulheres: Melhor "Percepção Sensorial" </a:t>
            </a:r>
          </a:p>
          <a:p>
            <a:pPr marL="0" indent="0">
              <a:buNone/>
            </a:pPr>
            <a:endParaRPr lang="pt-BR" sz="1400" noProof="0" dirty="0" smtClean="0"/>
          </a:p>
          <a:p>
            <a:pPr marL="0" indent="0" algn="ctr">
              <a:buNone/>
            </a:pPr>
            <a:r>
              <a:rPr lang="pt-BR" noProof="0" dirty="0" smtClean="0"/>
              <a:t>VISÃO </a:t>
            </a:r>
          </a:p>
          <a:p>
            <a:pPr marL="0" indent="0">
              <a:buNone/>
            </a:pPr>
            <a:endParaRPr lang="pt-BR" sz="1400" noProof="0" dirty="0" smtClean="0"/>
          </a:p>
          <a:p>
            <a:pPr marL="0" indent="0">
              <a:buNone/>
            </a:pPr>
            <a:r>
              <a:rPr lang="pt-BR" noProof="0" dirty="0" smtClean="0"/>
              <a:t>Os homens tendem a ser literalmente tampados pelo lado; eles veem em um campo estreito - visão de túnel moderada - com maior concentração em profundidade. Eles têm uma sensação melhor de perspectiva que as mulheres. Porem, mulheres literalmente                  veem o quadro maior. Eles têm visão                      periférica mais larga. </a:t>
            </a:r>
            <a:endParaRPr lang="pt-BR" noProof="0" dirty="0"/>
          </a:p>
        </p:txBody>
      </p:sp>
      <p:pic>
        <p:nvPicPr>
          <p:cNvPr id="71682" name="Picture 2" descr="http://www.olhargeek.com.br/upload_imagens/micro-robos-podem-proteger-visao-dos-humanos-no-futuro-2.jpg"/>
          <p:cNvPicPr>
            <a:picLocks noChangeAspect="1" noChangeArrowheads="1"/>
          </p:cNvPicPr>
          <p:nvPr/>
        </p:nvPicPr>
        <p:blipFill>
          <a:blip r:embed="rId2" cstate="print"/>
          <a:srcRect/>
          <a:stretch>
            <a:fillRect/>
          </a:stretch>
        </p:blipFill>
        <p:spPr bwMode="auto">
          <a:xfrm>
            <a:off x="6732240" y="5439332"/>
            <a:ext cx="2092711" cy="1274652"/>
          </a:xfrm>
          <a:prstGeom prst="rect">
            <a:avLst/>
          </a:prstGeom>
          <a:noFill/>
        </p:spPr>
      </p:pic>
      <p:sp>
        <p:nvSpPr>
          <p:cNvPr id="5" name="Slide Number Placeholder 4"/>
          <p:cNvSpPr>
            <a:spLocks noGrp="1"/>
          </p:cNvSpPr>
          <p:nvPr>
            <p:ph type="sldNum" sz="quarter" idx="12"/>
          </p:nvPr>
        </p:nvSpPr>
        <p:spPr/>
        <p:txBody>
          <a:bodyPr/>
          <a:lstStyle/>
          <a:p>
            <a:fld id="{64B2D999-5781-44F1-80D2-850D510B5CAB}" type="slidenum">
              <a:rPr lang="pt-BR" smtClean="0"/>
              <a:pPr/>
              <a:t>42</a:t>
            </a:fld>
            <a:endParaRPr lang="pt-B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lvl="0" indent="-457200">
              <a:buFont typeface="Arial" pitchFamily="34" charset="0"/>
              <a:buAutoNum type="arabicPeriod"/>
            </a:pPr>
            <a:r>
              <a:rPr lang="pt-BR" dirty="0" smtClean="0">
                <a:solidFill>
                  <a:prstClr val="white"/>
                </a:solidFill>
              </a:rPr>
              <a:t>Diferenças em Nossa Percepção do Mundo ao Nosso Redor.</a:t>
            </a:r>
          </a:p>
          <a:p>
            <a:pPr marL="400050" lvl="1" indent="-400050" algn="ctr">
              <a:buNone/>
            </a:pPr>
            <a:r>
              <a:rPr lang="pt-BR" dirty="0" smtClean="0"/>
              <a:t>Mulheres: Melhor "Percepção Sensorial" </a:t>
            </a:r>
          </a:p>
          <a:p>
            <a:pPr marL="0" indent="0">
              <a:buNone/>
            </a:pPr>
            <a:endParaRPr lang="pt-BR" sz="1400" noProof="0" dirty="0" smtClean="0"/>
          </a:p>
          <a:p>
            <a:pPr marL="0" indent="0" algn="ctr">
              <a:buNone/>
            </a:pPr>
            <a:r>
              <a:rPr lang="pt-BR" noProof="0" dirty="0" smtClean="0"/>
              <a:t>VISÃO </a:t>
            </a:r>
          </a:p>
          <a:p>
            <a:pPr marL="0" indent="0">
              <a:buNone/>
            </a:pPr>
            <a:endParaRPr lang="pt-BR" sz="1400" noProof="0" dirty="0" smtClean="0"/>
          </a:p>
          <a:p>
            <a:pPr marL="0" indent="0">
              <a:buNone/>
            </a:pPr>
            <a:r>
              <a:rPr lang="pt-BR" noProof="0" dirty="0" smtClean="0"/>
              <a:t>O que isso significa na prática?  Já estava dirigindo o carro tranquilamente, quando de repente.... </a:t>
            </a:r>
          </a:p>
          <a:p>
            <a:pPr marL="0" indent="0">
              <a:buNone/>
            </a:pPr>
            <a:endParaRPr lang="pt-BR" dirty="0" smtClean="0"/>
          </a:p>
          <a:p>
            <a:pPr marL="0" indent="0">
              <a:buNone/>
            </a:pPr>
            <a:r>
              <a:rPr lang="pt-BR" noProof="0" dirty="0" smtClean="0"/>
              <a:t>Ela está somente reagindo como Deus a                  criou!</a:t>
            </a:r>
            <a:endParaRPr lang="pt-BR" noProof="0" dirty="0"/>
          </a:p>
        </p:txBody>
      </p:sp>
      <p:pic>
        <p:nvPicPr>
          <p:cNvPr id="71682" name="Picture 2" descr="http://www.olhargeek.com.br/upload_imagens/micro-robos-podem-proteger-visao-dos-humanos-no-futuro-2.jpg"/>
          <p:cNvPicPr>
            <a:picLocks noChangeAspect="1" noChangeArrowheads="1"/>
          </p:cNvPicPr>
          <p:nvPr/>
        </p:nvPicPr>
        <p:blipFill>
          <a:blip r:embed="rId2" cstate="print"/>
          <a:srcRect/>
          <a:stretch>
            <a:fillRect/>
          </a:stretch>
        </p:blipFill>
        <p:spPr bwMode="auto">
          <a:xfrm>
            <a:off x="6732240" y="5439332"/>
            <a:ext cx="2092711" cy="1274652"/>
          </a:xfrm>
          <a:prstGeom prst="rect">
            <a:avLst/>
          </a:prstGeom>
          <a:noFill/>
        </p:spPr>
      </p:pic>
      <p:sp>
        <p:nvSpPr>
          <p:cNvPr id="5" name="Slide Number Placeholder 4"/>
          <p:cNvSpPr>
            <a:spLocks noGrp="1"/>
          </p:cNvSpPr>
          <p:nvPr>
            <p:ph type="sldNum" sz="quarter" idx="12"/>
          </p:nvPr>
        </p:nvSpPr>
        <p:spPr/>
        <p:txBody>
          <a:bodyPr/>
          <a:lstStyle/>
          <a:p>
            <a:fld id="{64B2D999-5781-44F1-80D2-850D510B5CAB}" type="slidenum">
              <a:rPr lang="pt-BR" smtClean="0"/>
              <a:pPr/>
              <a:t>43</a:t>
            </a:fld>
            <a:endParaRPr lang="pt-BR" dirty="0"/>
          </a:p>
        </p:txBody>
      </p:sp>
      <p:pic>
        <p:nvPicPr>
          <p:cNvPr id="7" name="Picture 6" descr="mom.jpg"/>
          <p:cNvPicPr>
            <a:picLocks noChangeAspect="1"/>
          </p:cNvPicPr>
          <p:nvPr/>
        </p:nvPicPr>
        <p:blipFill>
          <a:blip r:embed="rId3" cstate="print"/>
          <a:stretch>
            <a:fillRect/>
          </a:stretch>
        </p:blipFill>
        <p:spPr>
          <a:xfrm flipH="1">
            <a:off x="2371251" y="620688"/>
            <a:ext cx="4360989" cy="5877272"/>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lvl="0" indent="-457200">
              <a:buFont typeface="Arial" pitchFamily="34" charset="0"/>
              <a:buAutoNum type="arabicPeriod"/>
            </a:pPr>
            <a:r>
              <a:rPr lang="pt-BR" dirty="0" smtClean="0">
                <a:solidFill>
                  <a:prstClr val="white"/>
                </a:solidFill>
              </a:rPr>
              <a:t>Diferenças em Nossa Percepção do Mundo ao Nosso Redor.</a:t>
            </a:r>
          </a:p>
          <a:p>
            <a:pPr marL="400050" lvl="1" indent="-400050" algn="ctr">
              <a:buNone/>
            </a:pPr>
            <a:r>
              <a:rPr lang="pt-BR" dirty="0" smtClean="0"/>
              <a:t>Mulheres: Melhor "Percepção Sensorial" </a:t>
            </a:r>
          </a:p>
          <a:p>
            <a:pPr marL="0" indent="0">
              <a:buNone/>
            </a:pPr>
            <a:endParaRPr lang="pt-BR" sz="1400" noProof="0" dirty="0" smtClean="0"/>
          </a:p>
          <a:p>
            <a:pPr marL="0" indent="0" algn="ctr">
              <a:buNone/>
            </a:pPr>
            <a:r>
              <a:rPr lang="pt-BR" dirty="0" smtClean="0"/>
              <a:t>TACTO</a:t>
            </a:r>
            <a:endParaRPr lang="pt-BR" noProof="0" dirty="0" smtClean="0"/>
          </a:p>
          <a:p>
            <a:pPr marL="0" indent="0">
              <a:buNone/>
            </a:pPr>
            <a:endParaRPr lang="pt-BR" sz="1400" noProof="0" dirty="0" smtClean="0"/>
          </a:p>
          <a:p>
            <a:pPr marL="0" indent="0">
              <a:buNone/>
            </a:pPr>
            <a:r>
              <a:rPr lang="pt-BR" noProof="0" dirty="0" smtClean="0"/>
              <a:t>Mulheres reagem mais rapidamente,                               e mais intensamente, a dor, embora                                 a resistência geral delas para                             desconforto a longo prazo </a:t>
            </a:r>
            <a:r>
              <a:rPr lang="pt-BR" noProof="0" dirty="0" smtClean="0"/>
              <a:t>é </a:t>
            </a:r>
            <a:r>
              <a:rPr lang="pt-BR" noProof="0" dirty="0" smtClean="0"/>
              <a:t>maior                             que homens. </a:t>
            </a:r>
          </a:p>
        </p:txBody>
      </p:sp>
      <p:sp>
        <p:nvSpPr>
          <p:cNvPr id="4" name="Slide Number Placeholder 3"/>
          <p:cNvSpPr>
            <a:spLocks noGrp="1"/>
          </p:cNvSpPr>
          <p:nvPr>
            <p:ph type="sldNum" sz="quarter" idx="12"/>
          </p:nvPr>
        </p:nvSpPr>
        <p:spPr/>
        <p:txBody>
          <a:bodyPr/>
          <a:lstStyle/>
          <a:p>
            <a:fld id="{64B2D999-5781-44F1-80D2-850D510B5CAB}" type="slidenum">
              <a:rPr lang="pt-BR" smtClean="0"/>
              <a:pPr/>
              <a:t>44</a:t>
            </a:fld>
            <a:endParaRPr lang="pt-BR" dirty="0"/>
          </a:p>
        </p:txBody>
      </p:sp>
      <p:pic>
        <p:nvPicPr>
          <p:cNvPr id="70662" name="Picture 6" descr="http://4.bp.blogspot.com/-cCVRw3LoLGM/UIcL7i1LNXI/AAAAAAAAACM/dPOvCNDTptk/s400/tacto.jpg"/>
          <p:cNvPicPr>
            <a:picLocks noChangeAspect="1" noChangeArrowheads="1"/>
          </p:cNvPicPr>
          <p:nvPr/>
        </p:nvPicPr>
        <p:blipFill>
          <a:blip r:embed="rId2" cstate="print"/>
          <a:srcRect/>
          <a:stretch>
            <a:fillRect/>
          </a:stretch>
        </p:blipFill>
        <p:spPr bwMode="auto">
          <a:xfrm>
            <a:off x="6228184" y="3356992"/>
            <a:ext cx="2486025" cy="3305175"/>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lvl="0" indent="-457200">
              <a:buFont typeface="Arial" pitchFamily="34" charset="0"/>
              <a:buAutoNum type="arabicPeriod"/>
            </a:pPr>
            <a:r>
              <a:rPr lang="pt-BR" dirty="0" smtClean="0">
                <a:solidFill>
                  <a:prstClr val="white"/>
                </a:solidFill>
              </a:rPr>
              <a:t>Diferenças em Nossa Percepção do Mundo ao Nosso Redor.</a:t>
            </a:r>
          </a:p>
          <a:p>
            <a:pPr marL="400050" lvl="1" indent="-400050" algn="ctr">
              <a:buNone/>
            </a:pPr>
            <a:r>
              <a:rPr lang="pt-BR" dirty="0" smtClean="0"/>
              <a:t>Mulheres: Melhor "Percepção Sensorial" </a:t>
            </a:r>
          </a:p>
          <a:p>
            <a:pPr marL="0" indent="0">
              <a:buNone/>
            </a:pPr>
            <a:endParaRPr lang="pt-BR" sz="1400" noProof="0" dirty="0" smtClean="0"/>
          </a:p>
          <a:p>
            <a:pPr marL="0" indent="0" algn="ctr">
              <a:buNone/>
            </a:pPr>
            <a:r>
              <a:rPr lang="pt-BR" dirty="0" smtClean="0"/>
              <a:t>PALADAR</a:t>
            </a:r>
            <a:r>
              <a:rPr lang="pt-BR" noProof="0" dirty="0" smtClean="0"/>
              <a:t> </a:t>
            </a:r>
          </a:p>
          <a:p>
            <a:pPr marL="0" indent="0">
              <a:buNone/>
            </a:pPr>
            <a:endParaRPr lang="pt-BR" sz="1400" noProof="0" dirty="0" smtClean="0"/>
          </a:p>
          <a:p>
            <a:pPr marL="0" indent="0">
              <a:buNone/>
            </a:pPr>
            <a:r>
              <a:rPr lang="pt-BR" dirty="0" smtClean="0"/>
              <a:t>Mulheres são mais sensíveis a sabores amargos, preferindo concentrações altas e quantidades maiores de coisas doces. </a:t>
            </a:r>
            <a:br>
              <a:rPr lang="pt-BR" dirty="0" smtClean="0"/>
            </a:br>
            <a:endParaRPr lang="pt-BR" dirty="0" smtClean="0"/>
          </a:p>
          <a:p>
            <a:pPr marL="0" indent="0">
              <a:buNone/>
            </a:pPr>
            <a:r>
              <a:rPr lang="pt-BR" dirty="0" smtClean="0"/>
              <a:t>Homens são melhores para decidir                      sabores salgados. </a:t>
            </a:r>
          </a:p>
          <a:p>
            <a:pPr marL="0" indent="0">
              <a:buNone/>
            </a:pPr>
            <a:endParaRPr lang="pt-BR" noProof="0" dirty="0"/>
          </a:p>
        </p:txBody>
      </p:sp>
      <p:sp>
        <p:nvSpPr>
          <p:cNvPr id="4" name="Slide Number Placeholder 3"/>
          <p:cNvSpPr>
            <a:spLocks noGrp="1"/>
          </p:cNvSpPr>
          <p:nvPr>
            <p:ph type="sldNum" sz="quarter" idx="12"/>
          </p:nvPr>
        </p:nvSpPr>
        <p:spPr/>
        <p:txBody>
          <a:bodyPr/>
          <a:lstStyle/>
          <a:p>
            <a:fld id="{64B2D999-5781-44F1-80D2-850D510B5CAB}" type="slidenum">
              <a:rPr lang="pt-BR" smtClean="0"/>
              <a:pPr/>
              <a:t>45</a:t>
            </a:fld>
            <a:endParaRPr lang="pt-BR" dirty="0"/>
          </a:p>
        </p:txBody>
      </p:sp>
      <p:pic>
        <p:nvPicPr>
          <p:cNvPr id="11" name="Picture 8" descr="http://nutricaosadia.files.wordpress.com/2009/09/j0422530.jpg"/>
          <p:cNvPicPr>
            <a:picLocks noChangeAspect="1" noChangeArrowheads="1"/>
          </p:cNvPicPr>
          <p:nvPr/>
        </p:nvPicPr>
        <p:blipFill>
          <a:blip r:embed="rId2" cstate="print"/>
          <a:srcRect/>
          <a:stretch>
            <a:fillRect/>
          </a:stretch>
        </p:blipFill>
        <p:spPr bwMode="auto">
          <a:xfrm flipH="1">
            <a:off x="6803697" y="4797152"/>
            <a:ext cx="1870261" cy="186313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123728" y="4387200"/>
            <a:ext cx="2448272" cy="22768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lvl="0" indent="-457200">
              <a:buFont typeface="Arial" pitchFamily="34" charset="0"/>
              <a:buAutoNum type="arabicPeriod"/>
            </a:pPr>
            <a:r>
              <a:rPr lang="pt-BR" dirty="0" smtClean="0">
                <a:solidFill>
                  <a:prstClr val="white"/>
                </a:solidFill>
              </a:rPr>
              <a:t>Diferenças em Nossa Percepção do Mundo ao Nosso Redor.</a:t>
            </a:r>
          </a:p>
          <a:p>
            <a:pPr marL="400050" lvl="1" indent="-400050" algn="ctr">
              <a:buNone/>
            </a:pPr>
            <a:r>
              <a:rPr lang="pt-BR" dirty="0" smtClean="0"/>
              <a:t>Mulheres: Melhor "Percepção Sensorial" </a:t>
            </a:r>
          </a:p>
          <a:p>
            <a:pPr marL="0" indent="0">
              <a:buNone/>
            </a:pPr>
            <a:endParaRPr lang="pt-BR" sz="1400" noProof="0" dirty="0" smtClean="0"/>
          </a:p>
          <a:p>
            <a:pPr marL="0" indent="0" algn="ctr">
              <a:buNone/>
            </a:pPr>
            <a:r>
              <a:rPr lang="pt-BR" dirty="0" smtClean="0"/>
              <a:t>OLFACTO</a:t>
            </a:r>
            <a:r>
              <a:rPr lang="pt-BR" noProof="0" dirty="0" smtClean="0"/>
              <a:t> </a:t>
            </a:r>
          </a:p>
          <a:p>
            <a:pPr marL="0" indent="0">
              <a:buNone/>
            </a:pPr>
            <a:endParaRPr lang="pt-BR" sz="1400" noProof="0" dirty="0" smtClean="0"/>
          </a:p>
          <a:p>
            <a:pPr marL="0" indent="0">
              <a:buNone/>
            </a:pPr>
            <a:r>
              <a:rPr lang="pt-BR" noProof="0" dirty="0" smtClean="0"/>
              <a:t>Os narizes de mulheres são mais sensíveis do que os homens. </a:t>
            </a:r>
          </a:p>
        </p:txBody>
      </p:sp>
      <p:sp>
        <p:nvSpPr>
          <p:cNvPr id="4" name="Slide Number Placeholder 3"/>
          <p:cNvSpPr>
            <a:spLocks noGrp="1"/>
          </p:cNvSpPr>
          <p:nvPr>
            <p:ph type="sldNum" sz="quarter" idx="12"/>
          </p:nvPr>
        </p:nvSpPr>
        <p:spPr/>
        <p:txBody>
          <a:bodyPr/>
          <a:lstStyle/>
          <a:p>
            <a:fld id="{64B2D999-5781-44F1-80D2-850D510B5CAB}" type="slidenum">
              <a:rPr lang="pt-BR" smtClean="0"/>
              <a:pPr/>
              <a:t>46</a:t>
            </a:fld>
            <a:endParaRPr lang="pt-BR" dirty="0"/>
          </a:p>
        </p:txBody>
      </p:sp>
      <p:pic>
        <p:nvPicPr>
          <p:cNvPr id="8" name="Picture 4" descr="http://3.bp.blogspot.com/-vKg7fuNGOGI/Tn5ooPbp3iI/AAAAAAAAAZc/VlCZdn96SHQ/s1600/Stank.png"/>
          <p:cNvPicPr>
            <a:picLocks noChangeAspect="1" noChangeArrowheads="1"/>
          </p:cNvPicPr>
          <p:nvPr/>
        </p:nvPicPr>
        <p:blipFill>
          <a:blip r:embed="rId2" cstate="print"/>
          <a:srcRect/>
          <a:stretch>
            <a:fillRect/>
          </a:stretch>
        </p:blipFill>
        <p:spPr bwMode="auto">
          <a:xfrm flipH="1">
            <a:off x="2193211" y="4442049"/>
            <a:ext cx="2282155" cy="2204864"/>
          </a:xfrm>
          <a:prstGeom prst="rect">
            <a:avLst/>
          </a:prstGeom>
          <a:noFill/>
        </p:spPr>
      </p:pic>
      <p:pic>
        <p:nvPicPr>
          <p:cNvPr id="9" name="Picture 2" descr="http://images.sodahead.com/polls/000875583/smell_answer_1_xlarge.jpeg"/>
          <p:cNvPicPr>
            <a:picLocks noChangeAspect="1" noChangeArrowheads="1"/>
          </p:cNvPicPr>
          <p:nvPr/>
        </p:nvPicPr>
        <p:blipFill>
          <a:blip r:embed="rId3" cstate="print"/>
          <a:srcRect/>
          <a:stretch>
            <a:fillRect/>
          </a:stretch>
        </p:blipFill>
        <p:spPr bwMode="auto">
          <a:xfrm flipH="1">
            <a:off x="4644008" y="4437112"/>
            <a:ext cx="3362994" cy="2209801"/>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lvl="0" indent="-457200">
              <a:buFont typeface="Arial" pitchFamily="34" charset="0"/>
              <a:buAutoNum type="arabicPeriod"/>
            </a:pPr>
            <a:r>
              <a:rPr lang="pt-BR" dirty="0" smtClean="0">
                <a:solidFill>
                  <a:prstClr val="white"/>
                </a:solidFill>
              </a:rPr>
              <a:t>Diferenças em Nossa Percepção do Mundo ao Nosso Redor.</a:t>
            </a:r>
          </a:p>
          <a:p>
            <a:pPr marL="400050" lvl="1" indent="-400050" algn="ctr">
              <a:buNone/>
            </a:pPr>
            <a:r>
              <a:rPr lang="pt-BR" dirty="0" smtClean="0"/>
              <a:t>Mulheres: Melhor "Percepção Sensorial" </a:t>
            </a:r>
          </a:p>
          <a:p>
            <a:pPr marL="0" indent="0">
              <a:buNone/>
            </a:pPr>
            <a:endParaRPr lang="pt-BR" sz="1400" noProof="0" dirty="0" smtClean="0"/>
          </a:p>
          <a:p>
            <a:pPr marL="0" indent="0" algn="ctr">
              <a:buNone/>
            </a:pPr>
            <a:r>
              <a:rPr lang="pt-BR" noProof="0" dirty="0" smtClean="0"/>
              <a:t>A Intuição Feminina </a:t>
            </a:r>
          </a:p>
          <a:p>
            <a:pPr marL="0" indent="0">
              <a:buNone/>
            </a:pPr>
            <a:endParaRPr lang="pt-BR" sz="1400" noProof="0" dirty="0" smtClean="0"/>
          </a:p>
          <a:p>
            <a:pPr marL="0" indent="0">
              <a:buNone/>
            </a:pPr>
            <a:r>
              <a:rPr lang="pt-BR" noProof="0" dirty="0" smtClean="0"/>
              <a:t>Esta superioridade em tantas sentidos pode ser medida clinicamente - contudo é que contas para a intuição "quase sobrenatural" de mulheres. As mulheres </a:t>
            </a:r>
            <a:r>
              <a:rPr lang="pt-BR" noProof="0" dirty="0" smtClean="0"/>
              <a:t>são </a:t>
            </a:r>
            <a:r>
              <a:rPr lang="pt-BR" noProof="0" dirty="0" smtClean="0"/>
              <a:t>melhores em perceber sugestões sociais e perceber importantes </a:t>
            </a:r>
            <a:r>
              <a:rPr lang="pt-BR" noProof="0" dirty="0" smtClean="0"/>
              <a:t>nuances </a:t>
            </a:r>
            <a:r>
              <a:rPr lang="pt-BR" noProof="0" dirty="0" smtClean="0"/>
              <a:t>de sentido de tons de voz ou intensidade de expressão. </a:t>
            </a:r>
          </a:p>
        </p:txBody>
      </p:sp>
      <p:sp>
        <p:nvSpPr>
          <p:cNvPr id="4" name="Slide Number Placeholder 3"/>
          <p:cNvSpPr>
            <a:spLocks noGrp="1"/>
          </p:cNvSpPr>
          <p:nvPr>
            <p:ph type="sldNum" sz="quarter" idx="12"/>
          </p:nvPr>
        </p:nvSpPr>
        <p:spPr/>
        <p:txBody>
          <a:bodyPr/>
          <a:lstStyle/>
          <a:p>
            <a:fld id="{64B2D999-5781-44F1-80D2-850D510B5CAB}" type="slidenum">
              <a:rPr lang="pt-BR" smtClean="0"/>
              <a:pPr/>
              <a:t>47</a:t>
            </a:fld>
            <a:endParaRPr lang="pt-B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lvl="0" indent="-457200">
              <a:buFont typeface="Arial" pitchFamily="34" charset="0"/>
              <a:buAutoNum type="arabicPeriod"/>
            </a:pPr>
            <a:r>
              <a:rPr lang="pt-BR" dirty="0" smtClean="0">
                <a:solidFill>
                  <a:prstClr val="white"/>
                </a:solidFill>
              </a:rPr>
              <a:t>Diferenças em Nossa Percepção do Mundo ao Nosso Redor.</a:t>
            </a:r>
          </a:p>
          <a:p>
            <a:pPr marL="400050" lvl="1" indent="-400050" algn="ctr">
              <a:buNone/>
            </a:pPr>
            <a:r>
              <a:rPr lang="pt-BR" dirty="0" smtClean="0"/>
              <a:t>Mulheres: Melhor "Percepção Sensorial" </a:t>
            </a:r>
          </a:p>
          <a:p>
            <a:pPr marL="0" indent="0">
              <a:buNone/>
            </a:pPr>
            <a:endParaRPr lang="pt-BR" sz="1400" noProof="0" dirty="0" smtClean="0"/>
          </a:p>
          <a:p>
            <a:pPr marL="0" indent="0" algn="ctr">
              <a:buNone/>
            </a:pPr>
            <a:r>
              <a:rPr lang="pt-BR" noProof="0" dirty="0" smtClean="0"/>
              <a:t>A Intuição Feminina </a:t>
            </a:r>
          </a:p>
          <a:p>
            <a:pPr marL="0" indent="0">
              <a:buNone/>
            </a:pPr>
            <a:endParaRPr lang="pt-BR" sz="1400" noProof="0" dirty="0" smtClean="0"/>
          </a:p>
          <a:p>
            <a:pPr marL="0" indent="0">
              <a:buNone/>
            </a:pPr>
            <a:r>
              <a:rPr lang="pt-BR" noProof="0" dirty="0" smtClean="0"/>
              <a:t>As vezes são exasperados os homens a reação de uma mulher para o que eles dizem. Eles não percebem que as mulheres estão ouvindo "muito provavelmente" mais do que o homem pensa que ele esta "dizendo". Mulheres tendem a ser os juízes melhores de caráter.</a:t>
            </a:r>
          </a:p>
        </p:txBody>
      </p:sp>
      <p:sp>
        <p:nvSpPr>
          <p:cNvPr id="4" name="Slide Number Placeholder 3"/>
          <p:cNvSpPr>
            <a:spLocks noGrp="1"/>
          </p:cNvSpPr>
          <p:nvPr>
            <p:ph type="sldNum" sz="quarter" idx="12"/>
          </p:nvPr>
        </p:nvSpPr>
        <p:spPr/>
        <p:txBody>
          <a:bodyPr/>
          <a:lstStyle/>
          <a:p>
            <a:fld id="{64B2D999-5781-44F1-80D2-850D510B5CAB}" type="slidenum">
              <a:rPr lang="pt-BR" smtClean="0"/>
              <a:pPr/>
              <a:t>48</a:t>
            </a:fld>
            <a:endParaRPr lang="pt-B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lvl="0" indent="-457200">
              <a:buFont typeface="Arial" pitchFamily="34" charset="0"/>
              <a:buAutoNum type="arabicPeriod"/>
            </a:pPr>
            <a:r>
              <a:rPr lang="pt-BR" dirty="0" smtClean="0">
                <a:solidFill>
                  <a:prstClr val="white"/>
                </a:solidFill>
              </a:rPr>
              <a:t>Diferenças em Nossa Percepção do Mundo ao Nosso Redor.</a:t>
            </a:r>
          </a:p>
          <a:p>
            <a:pPr marL="400050" lvl="1" indent="-400050" algn="ctr">
              <a:buNone/>
            </a:pPr>
            <a:r>
              <a:rPr lang="pt-BR" dirty="0" smtClean="0"/>
              <a:t>Mulheres: Melhor "Percepção Sensorial" </a:t>
            </a:r>
          </a:p>
          <a:p>
            <a:pPr marL="0" indent="0">
              <a:buNone/>
            </a:pPr>
            <a:endParaRPr lang="pt-BR" sz="1400" noProof="0" dirty="0" smtClean="0"/>
          </a:p>
          <a:p>
            <a:pPr marL="0" indent="0" algn="ctr">
              <a:buNone/>
            </a:pPr>
            <a:r>
              <a:rPr lang="pt-BR" noProof="0" dirty="0" smtClean="0"/>
              <a:t>A Intuição Feminina </a:t>
            </a:r>
          </a:p>
          <a:p>
            <a:pPr marL="0" indent="0">
              <a:buNone/>
            </a:pPr>
            <a:endParaRPr lang="pt-BR" sz="1400" noProof="0" dirty="0" smtClean="0"/>
          </a:p>
          <a:p>
            <a:pPr marL="0" indent="0">
              <a:buNone/>
            </a:pPr>
            <a:r>
              <a:rPr lang="pt-BR" noProof="0" dirty="0" smtClean="0"/>
              <a:t>Homens errantes são confundidos como as suas esposas parecem saber 'intuitivamente' o que eles estavam fazendo. Mulheres notam mais coisas simplesmente, e não é aquele fio de cabelo loiro, ou o fato que ele esta prestando mais atenção que habitual a higiene pessoal dele (mesmo que os homens nunca apanhariam tais pistas das mulheres). </a:t>
            </a:r>
            <a:endParaRPr lang="pt-BR" noProof="0" dirty="0"/>
          </a:p>
        </p:txBody>
      </p:sp>
      <p:sp>
        <p:nvSpPr>
          <p:cNvPr id="4" name="Slide Number Placeholder 3"/>
          <p:cNvSpPr>
            <a:spLocks noGrp="1"/>
          </p:cNvSpPr>
          <p:nvPr>
            <p:ph type="sldNum" sz="quarter" idx="12"/>
          </p:nvPr>
        </p:nvSpPr>
        <p:spPr/>
        <p:txBody>
          <a:bodyPr/>
          <a:lstStyle/>
          <a:p>
            <a:fld id="{64B2D999-5781-44F1-80D2-850D510B5CAB}" type="slidenum">
              <a:rPr lang="pt-BR" smtClean="0"/>
              <a:pPr/>
              <a:t>49</a:t>
            </a:fld>
            <a:endParaRPr lang="pt-B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noProof="0" dirty="0" smtClean="0"/>
              <a:t>FONTES DE INFORMAÇÃO</a:t>
            </a:r>
            <a:endParaRPr lang="pt-BR" noProof="0" dirty="0"/>
          </a:p>
        </p:txBody>
      </p:sp>
      <p:sp>
        <p:nvSpPr>
          <p:cNvPr id="3" name="Content Placeholder 2"/>
          <p:cNvSpPr>
            <a:spLocks noGrp="1"/>
          </p:cNvSpPr>
          <p:nvPr>
            <p:ph idx="1"/>
          </p:nvPr>
        </p:nvSpPr>
        <p:spPr>
          <a:xfrm>
            <a:off x="467544" y="1412776"/>
            <a:ext cx="8229600" cy="4525963"/>
          </a:xfrm>
        </p:spPr>
        <p:txBody>
          <a:bodyPr>
            <a:normAutofit/>
          </a:bodyPr>
          <a:lstStyle/>
          <a:p>
            <a:pPr marL="0" indent="0">
              <a:buNone/>
            </a:pPr>
            <a:r>
              <a:rPr lang="pt-BR" dirty="0" smtClean="0"/>
              <a:t>Os fontes principais de estudo são...</a:t>
            </a:r>
          </a:p>
          <a:p>
            <a:pPr marL="0" indent="0">
              <a:buNone/>
            </a:pPr>
            <a:endParaRPr lang="pt-BR" noProof="0" dirty="0" smtClean="0"/>
          </a:p>
          <a:p>
            <a:endParaRPr lang="pt-BR" noProof="0" dirty="0"/>
          </a:p>
        </p:txBody>
      </p:sp>
      <p:pic>
        <p:nvPicPr>
          <p:cNvPr id="8" name="Picture 7" descr="VENUS-E-DE-FOGO.JPG"/>
          <p:cNvPicPr>
            <a:picLocks noChangeAspect="1"/>
          </p:cNvPicPr>
          <p:nvPr/>
        </p:nvPicPr>
        <p:blipFill>
          <a:blip r:embed="rId2" cstate="print"/>
          <a:stretch>
            <a:fillRect/>
          </a:stretch>
        </p:blipFill>
        <p:spPr>
          <a:xfrm>
            <a:off x="5796136" y="2708920"/>
            <a:ext cx="2304256" cy="3456384"/>
          </a:xfrm>
          <a:prstGeom prst="rect">
            <a:avLst/>
          </a:prstGeom>
        </p:spPr>
      </p:pic>
      <p:pic>
        <p:nvPicPr>
          <p:cNvPr id="10" name="Picture 9" descr="homens_sao_de_marte.jpg"/>
          <p:cNvPicPr>
            <a:picLocks noChangeAspect="1"/>
          </p:cNvPicPr>
          <p:nvPr/>
        </p:nvPicPr>
        <p:blipFill>
          <a:blip r:embed="rId3" cstate="print"/>
          <a:stretch>
            <a:fillRect/>
          </a:stretch>
        </p:blipFill>
        <p:spPr>
          <a:xfrm>
            <a:off x="539552" y="2060848"/>
            <a:ext cx="2232248" cy="3428367"/>
          </a:xfrm>
          <a:prstGeom prst="rect">
            <a:avLst/>
          </a:prstGeom>
        </p:spPr>
      </p:pic>
      <p:sp>
        <p:nvSpPr>
          <p:cNvPr id="11" name="TextBox 10"/>
          <p:cNvSpPr txBox="1"/>
          <p:nvPr/>
        </p:nvSpPr>
        <p:spPr>
          <a:xfrm>
            <a:off x="2987824" y="2060848"/>
            <a:ext cx="5544616" cy="461665"/>
          </a:xfrm>
          <a:prstGeom prst="rect">
            <a:avLst/>
          </a:prstGeom>
          <a:noFill/>
        </p:spPr>
        <p:txBody>
          <a:bodyPr wrap="square" rtlCol="0">
            <a:spAutoFit/>
          </a:bodyPr>
          <a:lstStyle/>
          <a:p>
            <a:pPr algn="ctr"/>
            <a:r>
              <a:rPr lang="pt-BR" sz="2400" b="1" dirty="0" smtClean="0">
                <a:solidFill>
                  <a:schemeClr val="bg1"/>
                </a:solidFill>
                <a:latin typeface="Arial" pitchFamily="34" charset="0"/>
                <a:cs typeface="Arial" pitchFamily="34" charset="0"/>
              </a:rPr>
              <a:t>Tenho este livro, mas não li ainda.</a:t>
            </a:r>
            <a:endParaRPr lang="pt-BR" sz="2400" b="1" dirty="0">
              <a:solidFill>
                <a:schemeClr val="bg1"/>
              </a:solidFill>
              <a:latin typeface="Arial" pitchFamily="34" charset="0"/>
              <a:cs typeface="Arial" pitchFamily="34" charset="0"/>
            </a:endParaRPr>
          </a:p>
        </p:txBody>
      </p:sp>
      <p:sp>
        <p:nvSpPr>
          <p:cNvPr id="12" name="TextBox 11"/>
          <p:cNvSpPr txBox="1"/>
          <p:nvPr/>
        </p:nvSpPr>
        <p:spPr>
          <a:xfrm>
            <a:off x="611560" y="5775647"/>
            <a:ext cx="4680520" cy="461665"/>
          </a:xfrm>
          <a:prstGeom prst="rect">
            <a:avLst/>
          </a:prstGeom>
          <a:noFill/>
        </p:spPr>
        <p:txBody>
          <a:bodyPr wrap="square" rtlCol="0">
            <a:spAutoFit/>
          </a:bodyPr>
          <a:lstStyle/>
          <a:p>
            <a:pPr algn="ctr"/>
            <a:r>
              <a:rPr lang="pt-BR" sz="2400" b="1" dirty="0" smtClean="0">
                <a:solidFill>
                  <a:schemeClr val="bg1"/>
                </a:solidFill>
                <a:latin typeface="Arial" pitchFamily="34" charset="0"/>
                <a:cs typeface="Arial" pitchFamily="34" charset="0"/>
              </a:rPr>
              <a:t>Outro livro pelo mesmo autor.</a:t>
            </a:r>
            <a:endParaRPr lang="pt-BR" sz="2400" b="1"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64B2D999-5781-44F1-80D2-850D510B5CAB}" type="slidenum">
              <a:rPr lang="pt-BR" smtClean="0"/>
              <a:pPr/>
              <a:t>5</a:t>
            </a:fld>
            <a:endParaRPr lang="pt-B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lvl="0" indent="-457200">
              <a:buFont typeface="Arial" pitchFamily="34" charset="0"/>
              <a:buAutoNum type="arabicPeriod"/>
            </a:pPr>
            <a:r>
              <a:rPr lang="pt-BR" dirty="0" smtClean="0">
                <a:solidFill>
                  <a:prstClr val="white"/>
                </a:solidFill>
              </a:rPr>
              <a:t>Diferenças em Nossa Percepção do Mundo ao Nosso Redor.</a:t>
            </a:r>
          </a:p>
          <a:p>
            <a:pPr marL="400050" lvl="1" indent="-400050" algn="ctr">
              <a:buNone/>
            </a:pPr>
            <a:r>
              <a:rPr lang="pt-BR" dirty="0" smtClean="0"/>
              <a:t>Mulheres: Melhor "Percepção Sensorial" </a:t>
            </a:r>
          </a:p>
          <a:p>
            <a:pPr marL="0" indent="0">
              <a:buNone/>
            </a:pPr>
            <a:endParaRPr lang="pt-BR" sz="1400" noProof="0" dirty="0" smtClean="0"/>
          </a:p>
          <a:p>
            <a:pPr marL="0" indent="0" algn="ctr">
              <a:buNone/>
            </a:pPr>
            <a:r>
              <a:rPr lang="pt-BR" noProof="0" dirty="0" smtClean="0"/>
              <a:t>A Intuição Feminina </a:t>
            </a:r>
          </a:p>
          <a:p>
            <a:pPr marL="0" indent="0">
              <a:buNone/>
            </a:pPr>
            <a:endParaRPr lang="pt-BR" sz="1400" noProof="0" dirty="0" smtClean="0"/>
          </a:p>
          <a:p>
            <a:pPr marL="0" indent="0">
              <a:buNone/>
            </a:pPr>
            <a:r>
              <a:rPr lang="pt-BR" noProof="0" dirty="0" smtClean="0"/>
              <a:t>Elas podem perceber do comportamento de um homem, o seu modo de olhar, falar, e ficar em pé que algo está acontecendo.  Ela é um detector de mentiras humana.</a:t>
            </a:r>
          </a:p>
          <a:p>
            <a:pPr marL="0" indent="0">
              <a:buNone/>
            </a:pPr>
            <a:endParaRPr lang="pt-BR" noProof="0" dirty="0"/>
          </a:p>
        </p:txBody>
      </p:sp>
      <p:sp>
        <p:nvSpPr>
          <p:cNvPr id="4" name="Slide Number Placeholder 3"/>
          <p:cNvSpPr>
            <a:spLocks noGrp="1"/>
          </p:cNvSpPr>
          <p:nvPr>
            <p:ph type="sldNum" sz="quarter" idx="12"/>
          </p:nvPr>
        </p:nvSpPr>
        <p:spPr/>
        <p:txBody>
          <a:bodyPr/>
          <a:lstStyle/>
          <a:p>
            <a:fld id="{64B2D999-5781-44F1-80D2-850D510B5CAB}" type="slidenum">
              <a:rPr lang="pt-BR" smtClean="0"/>
              <a:pPr/>
              <a:t>50</a:t>
            </a:fld>
            <a:endParaRPr lang="pt-BR" dirty="0"/>
          </a:p>
        </p:txBody>
      </p:sp>
      <p:pic>
        <p:nvPicPr>
          <p:cNvPr id="5" name="Picture 4" descr="lie-detector_2446696b.jpg"/>
          <p:cNvPicPr>
            <a:picLocks noChangeAspect="1"/>
          </p:cNvPicPr>
          <p:nvPr/>
        </p:nvPicPr>
        <p:blipFill>
          <a:blip r:embed="rId2" cstate="print"/>
          <a:stretch>
            <a:fillRect/>
          </a:stretch>
        </p:blipFill>
        <p:spPr>
          <a:xfrm>
            <a:off x="3185944" y="4979710"/>
            <a:ext cx="2880320" cy="1797877"/>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lvl="0" indent="-457200">
              <a:buFont typeface="Arial" pitchFamily="34" charset="0"/>
              <a:buAutoNum type="arabicPeriod"/>
            </a:pPr>
            <a:r>
              <a:rPr lang="pt-BR" dirty="0" smtClean="0">
                <a:solidFill>
                  <a:prstClr val="white"/>
                </a:solidFill>
              </a:rPr>
              <a:t>Diferenças em Nossa Percepção do Mundo ao Nosso Redor.</a:t>
            </a:r>
          </a:p>
          <a:p>
            <a:pPr marL="0" indent="0">
              <a:buNone/>
            </a:pPr>
            <a:endParaRPr lang="pt-BR" noProof="0" dirty="0" smtClean="0"/>
          </a:p>
          <a:p>
            <a:pPr marL="0" lvl="0" indent="0" algn="ctr">
              <a:buNone/>
            </a:pPr>
            <a:r>
              <a:rPr lang="pt-BR" noProof="0" dirty="0" smtClean="0"/>
              <a:t>Palavra de Precaução</a:t>
            </a:r>
          </a:p>
          <a:p>
            <a:pPr marL="0" lvl="0" indent="0">
              <a:buNone/>
            </a:pPr>
            <a:endParaRPr lang="pt-BR" dirty="0" smtClean="0"/>
          </a:p>
          <a:p>
            <a:pPr marL="0" lvl="0" indent="0">
              <a:buNone/>
            </a:pPr>
            <a:r>
              <a:rPr lang="pt-BR" noProof="0" dirty="0" smtClean="0"/>
              <a:t>Estas diferenças não fazem um sexo inferior  ou superior ao outro. Muitas piadas são feitas sobre estas diferenças, principalmente vindo da ignorância e arrogância por parte do macho. </a:t>
            </a:r>
          </a:p>
          <a:p>
            <a:pPr marL="0" lvl="0" indent="0">
              <a:buNone/>
            </a:pPr>
            <a:endParaRPr lang="pt-BR" dirty="0" smtClean="0"/>
          </a:p>
          <a:p>
            <a:pPr marL="0" lvl="0" indent="0">
              <a:buNone/>
            </a:pPr>
            <a:r>
              <a:rPr lang="pt-BR" noProof="0" dirty="0" smtClean="0"/>
              <a:t>Nos não estamos tirando sarro do modo em que Deus fez um ao outro? </a:t>
            </a:r>
            <a:endParaRPr lang="pt-BR" noProof="0" dirty="0"/>
          </a:p>
        </p:txBody>
      </p:sp>
      <p:sp>
        <p:nvSpPr>
          <p:cNvPr id="4" name="Slide Number Placeholder 3"/>
          <p:cNvSpPr>
            <a:spLocks noGrp="1"/>
          </p:cNvSpPr>
          <p:nvPr>
            <p:ph type="sldNum" sz="quarter" idx="12"/>
          </p:nvPr>
        </p:nvSpPr>
        <p:spPr/>
        <p:txBody>
          <a:bodyPr/>
          <a:lstStyle/>
          <a:p>
            <a:fld id="{64B2D999-5781-44F1-80D2-850D510B5CAB}" type="slidenum">
              <a:rPr lang="pt-BR" smtClean="0"/>
              <a:pPr/>
              <a:t>51</a:t>
            </a:fld>
            <a:endParaRPr lang="pt-B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lvl="0" indent="-457200">
              <a:buFont typeface="Arial" pitchFamily="34" charset="0"/>
              <a:buAutoNum type="arabicPeriod"/>
            </a:pPr>
            <a:r>
              <a:rPr lang="pt-BR" dirty="0" smtClean="0">
                <a:solidFill>
                  <a:prstClr val="white"/>
                </a:solidFill>
              </a:rPr>
              <a:t>Diferenças em Nossa Percepção do Mundo ao Nosso Redor.</a:t>
            </a:r>
          </a:p>
          <a:p>
            <a:pPr marL="0" indent="0">
              <a:buNone/>
            </a:pPr>
            <a:endParaRPr lang="pt-BR" noProof="0" dirty="0" smtClean="0"/>
          </a:p>
          <a:p>
            <a:pPr marL="0" lvl="0" indent="0" algn="ctr">
              <a:buNone/>
            </a:pPr>
            <a:r>
              <a:rPr lang="pt-BR" noProof="0" dirty="0" smtClean="0"/>
              <a:t>Palavra de Precaução</a:t>
            </a:r>
          </a:p>
          <a:p>
            <a:pPr marL="0" lvl="0" indent="0">
              <a:buNone/>
            </a:pPr>
            <a:endParaRPr lang="pt-BR" dirty="0" smtClean="0"/>
          </a:p>
          <a:p>
            <a:pPr marL="0" lvl="0" indent="0">
              <a:buNone/>
            </a:pPr>
            <a:r>
              <a:rPr lang="pt-BR" noProof="0" dirty="0" smtClean="0"/>
              <a:t>Dependendo das circunstancias, as diferenças sempre são uma força, </a:t>
            </a:r>
            <a:r>
              <a:rPr lang="pt-BR" noProof="0" dirty="0" smtClean="0"/>
              <a:t>um </a:t>
            </a:r>
            <a:r>
              <a:rPr lang="pt-BR" noProof="0" dirty="0" smtClean="0"/>
              <a:t>ponto forte!</a:t>
            </a:r>
          </a:p>
          <a:p>
            <a:pPr marL="0" lvl="0" indent="0">
              <a:buNone/>
            </a:pPr>
            <a:endParaRPr lang="pt-BR" dirty="0" smtClean="0">
              <a:solidFill>
                <a:srgbClr val="FF0000"/>
              </a:solidFill>
            </a:endParaRPr>
          </a:p>
          <a:p>
            <a:pPr marL="0" indent="0">
              <a:buNone/>
            </a:pPr>
            <a:r>
              <a:rPr lang="pt-BR" dirty="0" smtClean="0"/>
              <a:t>A maioria das mulheres não pode ler um mapa tão bem como um homem, mas as mulheres podem ler melhor um caráter. E pessoas são mais importantes do que mapas. </a:t>
            </a:r>
          </a:p>
          <a:p>
            <a:pPr marL="0" lvl="0" indent="0">
              <a:buNone/>
            </a:pPr>
            <a:endParaRPr lang="pt-BR" noProof="0" dirty="0" smtClean="0"/>
          </a:p>
          <a:p>
            <a:pPr marL="0" indent="0">
              <a:buNone/>
            </a:pPr>
            <a:endParaRPr lang="pt-BR" noProof="0" dirty="0"/>
          </a:p>
        </p:txBody>
      </p:sp>
      <p:sp>
        <p:nvSpPr>
          <p:cNvPr id="4" name="Slide Number Placeholder 3"/>
          <p:cNvSpPr>
            <a:spLocks noGrp="1"/>
          </p:cNvSpPr>
          <p:nvPr>
            <p:ph type="sldNum" sz="quarter" idx="12"/>
          </p:nvPr>
        </p:nvSpPr>
        <p:spPr/>
        <p:txBody>
          <a:bodyPr/>
          <a:lstStyle/>
          <a:p>
            <a:fld id="{64B2D999-5781-44F1-80D2-850D510B5CAB}" type="slidenum">
              <a:rPr lang="pt-BR" smtClean="0"/>
              <a:pPr/>
              <a:t>52</a:t>
            </a:fld>
            <a:endParaRPr lang="pt-B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004048" y="4293096"/>
            <a:ext cx="2376264" cy="23762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ctangle 5"/>
          <p:cNvSpPr/>
          <p:nvPr/>
        </p:nvSpPr>
        <p:spPr>
          <a:xfrm>
            <a:off x="1835696" y="4293096"/>
            <a:ext cx="2376264" cy="23762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a:buNone/>
            </a:pPr>
            <a:r>
              <a:rPr lang="pt-BR" dirty="0" smtClean="0"/>
              <a:t>2.	Diferenças em Nossa Percepção de Fazer Decisões </a:t>
            </a:r>
          </a:p>
          <a:p>
            <a:pPr marL="0" lvl="0" indent="0">
              <a:buNone/>
            </a:pPr>
            <a:endParaRPr lang="pt-BR" sz="1400" dirty="0" smtClean="0"/>
          </a:p>
          <a:p>
            <a:pPr marL="0" lvl="0" indent="0">
              <a:buNone/>
            </a:pPr>
            <a:r>
              <a:rPr lang="pt-BR" dirty="0" smtClean="0"/>
              <a:t>Os homens e as mulheres têm aproximações diferentes ao fazer decisões. Para a mulher, é uma coisa mais </a:t>
            </a:r>
            <a:r>
              <a:rPr lang="pt-BR" dirty="0" smtClean="0"/>
              <a:t>complexa, </a:t>
            </a:r>
            <a:r>
              <a:rPr lang="pt-BR" dirty="0" smtClean="0"/>
              <a:t>porque ela está recebendo mais </a:t>
            </a:r>
            <a:r>
              <a:rPr lang="pt-BR" dirty="0" smtClean="0"/>
              <a:t>informações </a:t>
            </a:r>
            <a:r>
              <a:rPr lang="pt-BR" dirty="0" smtClean="0"/>
              <a:t>e está considerando mais fatores que um homem.  </a:t>
            </a:r>
          </a:p>
        </p:txBody>
      </p:sp>
      <p:sp>
        <p:nvSpPr>
          <p:cNvPr id="4" name="Slide Number Placeholder 3"/>
          <p:cNvSpPr>
            <a:spLocks noGrp="1"/>
          </p:cNvSpPr>
          <p:nvPr>
            <p:ph type="sldNum" sz="quarter" idx="12"/>
          </p:nvPr>
        </p:nvSpPr>
        <p:spPr/>
        <p:txBody>
          <a:bodyPr/>
          <a:lstStyle/>
          <a:p>
            <a:fld id="{64B2D999-5781-44F1-80D2-850D510B5CAB}" type="slidenum">
              <a:rPr lang="pt-BR" smtClean="0"/>
              <a:pPr/>
              <a:t>53</a:t>
            </a:fld>
            <a:endParaRPr lang="pt-BR" dirty="0"/>
          </a:p>
        </p:txBody>
      </p:sp>
      <p:pic>
        <p:nvPicPr>
          <p:cNvPr id="87042" name="Picture 2" descr="http://4.bp.blogspot.com/-hvWiOdcY7lE/T54CkQ3G5JI/AAAAAAAAAdA/n6mjQX_Dhbw/s640/ai__cicuito_complexo_-_by_al.gif"/>
          <p:cNvPicPr>
            <a:picLocks noChangeAspect="1" noChangeArrowheads="1" noCrop="1"/>
          </p:cNvPicPr>
          <p:nvPr/>
        </p:nvPicPr>
        <p:blipFill>
          <a:blip r:embed="rId2" cstate="print"/>
          <a:srcRect/>
          <a:stretch>
            <a:fillRect/>
          </a:stretch>
        </p:blipFill>
        <p:spPr bwMode="auto">
          <a:xfrm>
            <a:off x="1835696" y="4293096"/>
            <a:ext cx="2376264" cy="2376264"/>
          </a:xfrm>
          <a:prstGeom prst="rect">
            <a:avLst/>
          </a:prstGeom>
          <a:noFill/>
        </p:spPr>
      </p:pic>
      <p:pic>
        <p:nvPicPr>
          <p:cNvPr id="7" name="Picture 2" descr="http://4.bp.blogspot.com/-hvWiOdcY7lE/T54CkQ3G5JI/AAAAAAAAAdA/n6mjQX_Dhbw/s640/ai__cicuito_complexo_-_by_al.gif"/>
          <p:cNvPicPr>
            <a:picLocks noChangeAspect="1" noChangeArrowheads="1" noCrop="1"/>
          </p:cNvPicPr>
          <p:nvPr/>
        </p:nvPicPr>
        <p:blipFill>
          <a:blip r:embed="rId2" cstate="print"/>
          <a:srcRect/>
          <a:stretch>
            <a:fillRect/>
          </a:stretch>
        </p:blipFill>
        <p:spPr bwMode="auto">
          <a:xfrm>
            <a:off x="5004048" y="4293096"/>
            <a:ext cx="2376264" cy="2376264"/>
          </a:xfrm>
          <a:prstGeom prst="rect">
            <a:avLst/>
          </a:prstGeom>
          <a:noFill/>
        </p:spPr>
      </p:pic>
      <p:sp>
        <p:nvSpPr>
          <p:cNvPr id="8" name="Frame 7"/>
          <p:cNvSpPr/>
          <p:nvPr/>
        </p:nvSpPr>
        <p:spPr>
          <a:xfrm>
            <a:off x="5004048" y="4293096"/>
            <a:ext cx="2376264" cy="2376264"/>
          </a:xfrm>
          <a:prstGeom prst="frame">
            <a:avLst>
              <a:gd name="adj1" fmla="val 4017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tx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a:buNone/>
            </a:pPr>
            <a:r>
              <a:rPr lang="pt-BR" dirty="0" smtClean="0"/>
              <a:t>2.	Diferenças em Nossa Percepção de Fazer Decisões </a:t>
            </a:r>
          </a:p>
          <a:p>
            <a:pPr marL="0" lvl="0" indent="0">
              <a:buNone/>
            </a:pPr>
            <a:endParaRPr lang="pt-BR" sz="1400" dirty="0" smtClean="0"/>
          </a:p>
          <a:p>
            <a:pPr marL="0" lvl="0" indent="0">
              <a:buNone/>
            </a:pPr>
            <a:r>
              <a:rPr lang="pt-BR" dirty="0" smtClean="0"/>
              <a:t>A forca de uma mulher, e a fraqueza dela, e a capacidade dela para perceber, por exemplo, a dimensão humana de uma decisão empresarial. A mente dela, com sua maior sensibilidade para aspectos pessoais e morais faz a decisão completamente mais complexa que é para o homem que confia mais nos processos calculados, formulados e dedutivos. </a:t>
            </a:r>
          </a:p>
        </p:txBody>
      </p:sp>
      <p:sp>
        <p:nvSpPr>
          <p:cNvPr id="4" name="Slide Number Placeholder 3"/>
          <p:cNvSpPr>
            <a:spLocks noGrp="1"/>
          </p:cNvSpPr>
          <p:nvPr>
            <p:ph type="sldNum" sz="quarter" idx="12"/>
          </p:nvPr>
        </p:nvSpPr>
        <p:spPr/>
        <p:txBody>
          <a:bodyPr/>
          <a:lstStyle/>
          <a:p>
            <a:fld id="{64B2D999-5781-44F1-80D2-850D510B5CAB}" type="slidenum">
              <a:rPr lang="pt-BR" smtClean="0"/>
              <a:pPr/>
              <a:t>54</a:t>
            </a:fld>
            <a:endParaRPr lang="pt-B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a:buNone/>
            </a:pPr>
            <a:r>
              <a:rPr lang="pt-BR" dirty="0" smtClean="0"/>
              <a:t>2.	Diferenças em Nossa Percepção de Fazer Decisões </a:t>
            </a:r>
          </a:p>
          <a:p>
            <a:pPr marL="0" lvl="0" indent="0">
              <a:buNone/>
            </a:pPr>
            <a:endParaRPr lang="pt-BR" sz="1400" dirty="0" smtClean="0"/>
          </a:p>
          <a:p>
            <a:pPr marL="0" lvl="0" indent="0">
              <a:buNone/>
            </a:pPr>
            <a:r>
              <a:rPr lang="pt-BR" dirty="0" smtClean="0"/>
              <a:t>Homens frequentemente mal interpretam como indeciso o processo pelo qual as mulheres chegam as suas conclusões. </a:t>
            </a:r>
            <a:r>
              <a:rPr lang="pt-BR" dirty="0" smtClean="0"/>
              <a:t>É </a:t>
            </a:r>
            <a:r>
              <a:rPr lang="pt-BR" dirty="0" smtClean="0"/>
              <a:t>difícil para a mente masculina compreender a grande quantidade de dados recebidos - efetivo como também emocional. Para homens, tomando decisões </a:t>
            </a:r>
            <a:r>
              <a:rPr lang="pt-BR" dirty="0" smtClean="0"/>
              <a:t>é </a:t>
            </a:r>
            <a:r>
              <a:rPr lang="pt-BR" dirty="0" smtClean="0"/>
              <a:t>de fato um assunto simples. </a:t>
            </a:r>
          </a:p>
          <a:p>
            <a:pPr marL="0" lvl="0" indent="0">
              <a:buNone/>
            </a:pPr>
            <a:endParaRPr lang="pt-BR" dirty="0" smtClean="0"/>
          </a:p>
          <a:p>
            <a:pPr marL="0" indent="0">
              <a:buNone/>
            </a:pPr>
            <a:r>
              <a:rPr lang="pt-BR" dirty="0" smtClean="0"/>
              <a:t>Mulheres são naturalmente melhores organizadoras em qualquer trabalho que envolve atenção para detalhe e memória boa (o aspecto chave, incidentemente, para sucesso na organização da casa). </a:t>
            </a:r>
          </a:p>
          <a:p>
            <a:pPr marL="0" lvl="0" indent="0">
              <a:buNone/>
            </a:pPr>
            <a:endParaRPr lang="pt-BR" dirty="0" smtClean="0"/>
          </a:p>
        </p:txBody>
      </p:sp>
      <p:sp>
        <p:nvSpPr>
          <p:cNvPr id="4" name="Slide Number Placeholder 3"/>
          <p:cNvSpPr>
            <a:spLocks noGrp="1"/>
          </p:cNvSpPr>
          <p:nvPr>
            <p:ph type="sldNum" sz="quarter" idx="12"/>
          </p:nvPr>
        </p:nvSpPr>
        <p:spPr/>
        <p:txBody>
          <a:bodyPr/>
          <a:lstStyle/>
          <a:p>
            <a:fld id="{64B2D999-5781-44F1-80D2-850D510B5CAB}" type="slidenum">
              <a:rPr lang="pt-BR" smtClean="0"/>
              <a:pPr/>
              <a:t>55</a:t>
            </a:fld>
            <a:endParaRPr lang="pt-BR"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a:buNone/>
            </a:pPr>
            <a:r>
              <a:rPr lang="pt-BR" dirty="0" smtClean="0"/>
              <a:t>2.	Diferenças em Nossa Percepção de Fazer Decisões </a:t>
            </a:r>
          </a:p>
          <a:p>
            <a:pPr marL="0" lvl="0" indent="0">
              <a:buNone/>
            </a:pPr>
            <a:endParaRPr lang="pt-BR" sz="1400" dirty="0" smtClean="0"/>
          </a:p>
          <a:p>
            <a:pPr marL="0" lvl="0" indent="0">
              <a:buNone/>
            </a:pPr>
            <a:r>
              <a:rPr lang="pt-BR" dirty="0" smtClean="0"/>
              <a:t>Os homens tendem a ser mais analíticos e extraem o essencial dos detalhes </a:t>
            </a:r>
            <a:r>
              <a:rPr lang="pt-BR" dirty="0" smtClean="0"/>
              <a:t>circunstanciais</a:t>
            </a:r>
            <a:r>
              <a:rPr lang="pt-BR" dirty="0" smtClean="0"/>
              <a:t>. Mulheres veem um quadro maior. </a:t>
            </a:r>
          </a:p>
          <a:p>
            <a:pPr marL="0" lvl="0" indent="0">
              <a:buNone/>
            </a:pPr>
            <a:endParaRPr lang="pt-BR" sz="1400" dirty="0" smtClean="0"/>
          </a:p>
          <a:p>
            <a:pPr marL="0" lvl="0" indent="0">
              <a:buNone/>
            </a:pPr>
            <a:r>
              <a:rPr lang="pt-BR" dirty="0" smtClean="0"/>
              <a:t>Homens se concentram mais atentamente nos dados mais estreitos; eles são capazes de ignorar distrações porque, com as suas faculdades sensoriais concentradas no trabalho em mão, eles são surdos ou encobrem as distrações. Tudo isso pode conduzir a uma superioridade masculina produzindo uma 'solução' para um problema; mas as mulheres podem </a:t>
            </a:r>
            <a:r>
              <a:rPr lang="pt-BR" dirty="0" smtClean="0"/>
              <a:t>ser </a:t>
            </a:r>
            <a:r>
              <a:rPr lang="pt-BR" dirty="0" smtClean="0"/>
              <a:t>melhores em entender o problema de fato. </a:t>
            </a:r>
          </a:p>
        </p:txBody>
      </p:sp>
      <p:sp>
        <p:nvSpPr>
          <p:cNvPr id="4" name="Slide Number Placeholder 3"/>
          <p:cNvSpPr>
            <a:spLocks noGrp="1"/>
          </p:cNvSpPr>
          <p:nvPr>
            <p:ph type="sldNum" sz="quarter" idx="12"/>
          </p:nvPr>
        </p:nvSpPr>
        <p:spPr/>
        <p:txBody>
          <a:bodyPr/>
          <a:lstStyle/>
          <a:p>
            <a:fld id="{64B2D999-5781-44F1-80D2-850D510B5CAB}" type="slidenum">
              <a:rPr lang="pt-BR" smtClean="0"/>
              <a:pPr/>
              <a:t>56</a:t>
            </a:fld>
            <a:endParaRPr lang="pt-B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a:buNone/>
            </a:pPr>
            <a:r>
              <a:rPr lang="pt-BR" dirty="0" smtClean="0"/>
              <a:t>2.	Diferenças em Nossa Percepção de Fazer Decisões </a:t>
            </a:r>
          </a:p>
          <a:p>
            <a:pPr marL="0" lvl="0" indent="0">
              <a:buNone/>
            </a:pPr>
            <a:endParaRPr lang="pt-BR" dirty="0" smtClean="0"/>
          </a:p>
          <a:p>
            <a:pPr marL="0" lvl="0" indent="0">
              <a:buNone/>
            </a:pPr>
            <a:r>
              <a:rPr lang="pt-BR" dirty="0" smtClean="0"/>
              <a:t>Mulheres, trazem um elemento extra de sensitividade emocional na equação. Isto deve ser uma vantagem em termos da decisão eventual - afinal de contas, o ultimo juízo da lei significa ser temperado com a emoção de clemência. Mas o elemento de emoção é, em termos masculinos, ainda visto como um sinal de fraqueza. </a:t>
            </a:r>
            <a:endParaRPr lang="pt-BR" noProof="0" dirty="0" smtClean="0"/>
          </a:p>
        </p:txBody>
      </p:sp>
      <p:sp>
        <p:nvSpPr>
          <p:cNvPr id="4" name="Slide Number Placeholder 3"/>
          <p:cNvSpPr>
            <a:spLocks noGrp="1"/>
          </p:cNvSpPr>
          <p:nvPr>
            <p:ph type="sldNum" sz="quarter" idx="12"/>
          </p:nvPr>
        </p:nvSpPr>
        <p:spPr/>
        <p:txBody>
          <a:bodyPr/>
          <a:lstStyle/>
          <a:p>
            <a:fld id="{64B2D999-5781-44F1-80D2-850D510B5CAB}" type="slidenum">
              <a:rPr lang="pt-BR" smtClean="0"/>
              <a:pPr/>
              <a:t>57</a:t>
            </a:fld>
            <a:endParaRPr lang="pt-BR"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3"/>
            </a:pPr>
            <a:r>
              <a:rPr lang="pt-BR" dirty="0" smtClean="0"/>
              <a:t>Diferenças em Nossa Percepção dos Papeis no Matrimonio.</a:t>
            </a:r>
          </a:p>
          <a:p>
            <a:pPr marL="898525" indent="-898525" algn="ctr">
              <a:buNone/>
              <a:tabLst>
                <a:tab pos="365125" algn="l"/>
              </a:tabLst>
            </a:pPr>
            <a:r>
              <a:rPr lang="pt-BR" dirty="0" smtClean="0"/>
              <a:t>A Emoção Versos A Lógica</a:t>
            </a:r>
          </a:p>
          <a:p>
            <a:pPr marL="0" indent="0">
              <a:buNone/>
            </a:pPr>
            <a:endParaRPr lang="pt-BR" sz="1400" dirty="0" smtClean="0"/>
          </a:p>
        </p:txBody>
      </p:sp>
      <p:sp>
        <p:nvSpPr>
          <p:cNvPr id="4" name="Slide Number Placeholder 3"/>
          <p:cNvSpPr>
            <a:spLocks noGrp="1"/>
          </p:cNvSpPr>
          <p:nvPr>
            <p:ph type="sldNum" sz="quarter" idx="12"/>
          </p:nvPr>
        </p:nvSpPr>
        <p:spPr/>
        <p:txBody>
          <a:bodyPr/>
          <a:lstStyle/>
          <a:p>
            <a:fld id="{64B2D999-5781-44F1-80D2-850D510B5CAB}" type="slidenum">
              <a:rPr lang="pt-BR" smtClean="0"/>
              <a:pPr/>
              <a:t>58</a:t>
            </a:fld>
            <a:endParaRPr lang="pt-BR" dirty="0"/>
          </a:p>
        </p:txBody>
      </p:sp>
      <p:pic>
        <p:nvPicPr>
          <p:cNvPr id="6" name="Picture 5" descr="emotionss.jpg"/>
          <p:cNvPicPr>
            <a:picLocks noChangeAspect="1"/>
          </p:cNvPicPr>
          <p:nvPr/>
        </p:nvPicPr>
        <p:blipFill>
          <a:blip r:embed="rId2" cstate="print"/>
          <a:stretch>
            <a:fillRect/>
          </a:stretch>
        </p:blipFill>
        <p:spPr>
          <a:xfrm>
            <a:off x="395536" y="3068960"/>
            <a:ext cx="3312368" cy="3312368"/>
          </a:xfrm>
          <a:prstGeom prst="rect">
            <a:avLst/>
          </a:prstGeom>
        </p:spPr>
      </p:pic>
      <p:pic>
        <p:nvPicPr>
          <p:cNvPr id="7" name="Picture 6" descr="LSAT Blog Logical Reasoning Solutions PDF.jpg"/>
          <p:cNvPicPr>
            <a:picLocks noChangeAspect="1"/>
          </p:cNvPicPr>
          <p:nvPr/>
        </p:nvPicPr>
        <p:blipFill>
          <a:blip r:embed="rId3" cstate="print"/>
          <a:stretch>
            <a:fillRect/>
          </a:stretch>
        </p:blipFill>
        <p:spPr>
          <a:xfrm>
            <a:off x="3851919" y="3068960"/>
            <a:ext cx="4999801" cy="3312368"/>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3"/>
            </a:pPr>
            <a:r>
              <a:rPr lang="pt-BR" dirty="0" smtClean="0"/>
              <a:t>Diferenças em Nossa Percepção dos Papeis no Matrimonio.</a:t>
            </a:r>
          </a:p>
          <a:p>
            <a:pPr marL="898525" indent="-898525" algn="ctr">
              <a:buNone/>
              <a:tabLst>
                <a:tab pos="365125" algn="l"/>
              </a:tabLst>
            </a:pPr>
            <a:r>
              <a:rPr lang="pt-BR" dirty="0" smtClean="0"/>
              <a:t>A Emoção Versos A Falta de Emoção</a:t>
            </a:r>
          </a:p>
          <a:p>
            <a:pPr marL="898525" indent="-898525" algn="ctr">
              <a:buNone/>
              <a:tabLst>
                <a:tab pos="365125" algn="l"/>
              </a:tabLst>
            </a:pPr>
            <a:endParaRPr lang="pt-BR" sz="1400" dirty="0" smtClean="0"/>
          </a:p>
          <a:p>
            <a:pPr marL="0" indent="0">
              <a:buNone/>
            </a:pPr>
            <a:r>
              <a:rPr lang="pt-BR" dirty="0" smtClean="0"/>
              <a:t>Uma mulher traz a relação sensibilidade emocional, uma capacidade para </a:t>
            </a:r>
            <a:r>
              <a:rPr lang="pt-BR" u="sng" dirty="0" smtClean="0"/>
              <a:t>interdependência</a:t>
            </a:r>
            <a:r>
              <a:rPr lang="pt-BR" dirty="0" smtClean="0"/>
              <a:t>, um anelo por companhia e para que o sexo reflita aquela intimidade emocional. </a:t>
            </a:r>
            <a:endParaRPr lang="pt-BR" noProof="0" dirty="0" smtClean="0"/>
          </a:p>
        </p:txBody>
      </p:sp>
      <p:sp>
        <p:nvSpPr>
          <p:cNvPr id="4" name="Slide Number Placeholder 3"/>
          <p:cNvSpPr>
            <a:spLocks noGrp="1"/>
          </p:cNvSpPr>
          <p:nvPr>
            <p:ph type="sldNum" sz="quarter" idx="12"/>
          </p:nvPr>
        </p:nvSpPr>
        <p:spPr/>
        <p:txBody>
          <a:bodyPr/>
          <a:lstStyle/>
          <a:p>
            <a:fld id="{64B2D999-5781-44F1-80D2-850D510B5CAB}" type="slidenum">
              <a:rPr lang="pt-BR" smtClean="0"/>
              <a:pPr/>
              <a:t>59</a:t>
            </a:fld>
            <a:endParaRPr lang="pt-BR" dirty="0"/>
          </a:p>
        </p:txBody>
      </p:sp>
      <p:pic>
        <p:nvPicPr>
          <p:cNvPr id="59394" name="Picture 2" descr="https://encrypted-tbn2.gstatic.com/images?q=tbn:ANd9GcT0rL8m5JNHZv3UKw0yHw32wc5B4mt_bKYhDcpGDehopLme8Lf5fA"/>
          <p:cNvPicPr>
            <a:picLocks noChangeAspect="1" noChangeArrowheads="1"/>
          </p:cNvPicPr>
          <p:nvPr/>
        </p:nvPicPr>
        <p:blipFill>
          <a:blip r:embed="rId2" cstate="print"/>
          <a:srcRect/>
          <a:stretch>
            <a:fillRect/>
          </a:stretch>
        </p:blipFill>
        <p:spPr bwMode="auto">
          <a:xfrm>
            <a:off x="3312368" y="4329608"/>
            <a:ext cx="2411760" cy="241176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noProof="0" dirty="0" smtClean="0"/>
              <a:t>AS DIFERENÇAS ENTRE O HOMEM E A MULHER </a:t>
            </a:r>
            <a:br>
              <a:rPr lang="pt-BR" noProof="0" dirty="0" smtClean="0"/>
            </a:br>
            <a:r>
              <a:rPr lang="pt-BR" noProof="0" dirty="0" smtClean="0"/>
              <a:t>- OBSERVAVAIS - </a:t>
            </a:r>
            <a:endParaRPr lang="pt-BR" noProof="0" dirty="0"/>
          </a:p>
        </p:txBody>
      </p:sp>
      <p:graphicFrame>
        <p:nvGraphicFramePr>
          <p:cNvPr id="4" name="Table 3"/>
          <p:cNvGraphicFramePr>
            <a:graphicFrameLocks noGrp="1"/>
          </p:cNvGraphicFramePr>
          <p:nvPr/>
        </p:nvGraphicFramePr>
        <p:xfrm>
          <a:off x="251520" y="1397000"/>
          <a:ext cx="8712968" cy="5400040"/>
        </p:xfrm>
        <a:graphic>
          <a:graphicData uri="http://schemas.openxmlformats.org/drawingml/2006/table">
            <a:tbl>
              <a:tblPr firstRow="1" bandRow="1">
                <a:tableStyleId>{5C22544A-7EE6-4342-B048-85BDC9FD1C3A}</a:tableStyleId>
              </a:tblPr>
              <a:tblGrid>
                <a:gridCol w="3312368"/>
                <a:gridCol w="5400600"/>
              </a:tblGrid>
              <a:tr h="370840">
                <a:tc>
                  <a:txBody>
                    <a:bodyPr/>
                    <a:lstStyle/>
                    <a:p>
                      <a:pPr algn="ctr"/>
                      <a:r>
                        <a:rPr lang="pt-BR" noProof="0" dirty="0" smtClean="0"/>
                        <a:t>Homens </a:t>
                      </a:r>
                      <a:endParaRPr lang="pt-BR" noProof="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noProof="0" dirty="0" smtClean="0"/>
                        <a:t>Mulheres </a:t>
                      </a:r>
                    </a:p>
                  </a:txBody>
                  <a:tcPr/>
                </a:tc>
              </a:tr>
              <a:tr h="370840">
                <a:tc>
                  <a:txBody>
                    <a:bodyPr/>
                    <a:lstStyle/>
                    <a:p>
                      <a:r>
                        <a:rPr lang="pt-BR" noProof="0" dirty="0" smtClean="0"/>
                        <a:t>1. Os homens têm mais forca para apertar.</a:t>
                      </a:r>
                      <a:endParaRPr lang="pt-BR"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noProof="0" dirty="0" smtClean="0"/>
                        <a:t>1. As mulheres são mais sensíveis a dor. </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noProof="0" dirty="0" smtClean="0"/>
                        <a:t>2. Eles têm mais sensibilidade para sons agudos como de apito.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noProof="0" dirty="0" smtClean="0"/>
                        <a:t>2. Elas podem ouvir melhor do que os homens.</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noProof="0" dirty="0" smtClean="0"/>
                        <a:t>3, Eles têm mais habilidade para trabalhar debaixo de pressão.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noProof="0" dirty="0" smtClean="0"/>
                        <a:t>3. Elas têm um vocabulário mais convencional. </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noProof="0" dirty="0" smtClean="0"/>
                        <a:t>4. Eles preferiam vermelho a azul.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noProof="0" dirty="0" smtClean="0"/>
                        <a:t>4. Elas preferiam azul a vermelho.</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noProof="0" dirty="0" smtClean="0"/>
                        <a:t>5. Eles usam um vocabulário mais aventureiro.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noProof="0" dirty="0" smtClean="0"/>
                        <a:t>5. Elas preferiam problemas práticos e tarefas individuais.</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noProof="0" dirty="0" smtClean="0"/>
                        <a:t>6. Eles preferem pensamento abstrato e geral.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noProof="0" dirty="0" smtClean="0"/>
                        <a:t>6. Elas têm uma superioridade acima dos homens em memória, subtilidade, dissimulação, compaixão, paciência e meticulosidade. </a:t>
                      </a:r>
                    </a:p>
                  </a:txBody>
                  <a:tcPr/>
                </a:tc>
              </a:tr>
              <a:tr h="370840">
                <a:tc>
                  <a:txBody>
                    <a:bodyPr/>
                    <a:lstStyle/>
                    <a:p>
                      <a:endParaRPr lang="pt-BR"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noProof="0" dirty="0" smtClean="0"/>
                        <a:t>7.</a:t>
                      </a:r>
                      <a:r>
                        <a:rPr lang="pt-BR" baseline="0" noProof="0" dirty="0" smtClean="0"/>
                        <a:t> O</a:t>
                      </a:r>
                      <a:r>
                        <a:rPr lang="pt-BR" noProof="0" dirty="0" smtClean="0"/>
                        <a:t> trabalho de mulheres cientistas é mais </a:t>
                      </a:r>
                      <a:r>
                        <a:rPr lang="pt-BR" noProof="0" dirty="0" smtClean="0"/>
                        <a:t>preciso que </a:t>
                      </a:r>
                      <a:r>
                        <a:rPr lang="pt-BR" noProof="0" dirty="0" smtClean="0"/>
                        <a:t>dos homens, mas talvez faltando um pouco em abrangência e iniciativa.</a:t>
                      </a:r>
                    </a:p>
                  </a:txBody>
                  <a:tcPr/>
                </a:tc>
              </a:tr>
            </a:tbl>
          </a:graphicData>
        </a:graphic>
      </p:graphicFrame>
      <p:sp>
        <p:nvSpPr>
          <p:cNvPr id="5" name="Slide Number Placeholder 4"/>
          <p:cNvSpPr>
            <a:spLocks noGrp="1"/>
          </p:cNvSpPr>
          <p:nvPr>
            <p:ph type="sldNum" sz="quarter" idx="12"/>
          </p:nvPr>
        </p:nvSpPr>
        <p:spPr/>
        <p:txBody>
          <a:bodyPr/>
          <a:lstStyle/>
          <a:p>
            <a:fld id="{64B2D999-5781-44F1-80D2-850D510B5CAB}" type="slidenum">
              <a:rPr lang="pt-BR" smtClean="0"/>
              <a:pPr/>
              <a:t>6</a:t>
            </a:fld>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3"/>
            </a:pPr>
            <a:r>
              <a:rPr lang="pt-BR" dirty="0" smtClean="0"/>
              <a:t>Diferenças em Nossa Percepção dos Papeis no Matrimonio.</a:t>
            </a:r>
          </a:p>
          <a:p>
            <a:pPr marL="898525" indent="-898525" algn="ctr">
              <a:buNone/>
              <a:tabLst>
                <a:tab pos="365125" algn="l"/>
              </a:tabLst>
            </a:pPr>
            <a:r>
              <a:rPr lang="pt-BR" dirty="0" smtClean="0"/>
              <a:t>A Emoção Versos A Falta de Emoção </a:t>
            </a:r>
          </a:p>
          <a:p>
            <a:pPr marL="0" indent="0">
              <a:buNone/>
            </a:pPr>
            <a:endParaRPr lang="pt-BR" sz="1400" dirty="0" smtClean="0"/>
          </a:p>
          <a:p>
            <a:pPr marL="0" indent="0">
              <a:buNone/>
            </a:pPr>
            <a:r>
              <a:rPr lang="pt-BR" dirty="0" smtClean="0"/>
              <a:t>Um homem, se não totalmente encubra a importância de emoções, tem uma natureza emocional menos-exigente. Ele vive pela lógica. Ele tem a capacidade por </a:t>
            </a:r>
            <a:r>
              <a:rPr lang="pt-BR" u="sng" dirty="0" smtClean="0"/>
              <a:t>independência</a:t>
            </a:r>
            <a:r>
              <a:rPr lang="pt-BR" dirty="0" smtClean="0"/>
              <a:t>, e vê os deveres dele em grande parte no contrato matrimonial em termos de prover segurança financeira. Ele quer uma "boa" vida sexual. Ele, provavelmente, não sabe que a biologia dela é sujeita a mudanças de humor inexplicáveis e irracionais. Ela não percebe que a biologia dele traz com isto um mais baixo limite de raiva e frustração. </a:t>
            </a:r>
            <a:endParaRPr lang="pt-BR" noProof="0" dirty="0" smtClean="0"/>
          </a:p>
        </p:txBody>
      </p:sp>
      <p:sp>
        <p:nvSpPr>
          <p:cNvPr id="4" name="Slide Number Placeholder 3"/>
          <p:cNvSpPr>
            <a:spLocks noGrp="1"/>
          </p:cNvSpPr>
          <p:nvPr>
            <p:ph type="sldNum" sz="quarter" idx="12"/>
          </p:nvPr>
        </p:nvSpPr>
        <p:spPr/>
        <p:txBody>
          <a:bodyPr/>
          <a:lstStyle/>
          <a:p>
            <a:fld id="{64B2D999-5781-44F1-80D2-850D510B5CAB}" type="slidenum">
              <a:rPr lang="pt-BR" smtClean="0"/>
              <a:pPr/>
              <a:t>60</a:t>
            </a:fld>
            <a:endParaRPr lang="pt-BR"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3"/>
            </a:pPr>
            <a:r>
              <a:rPr lang="pt-BR" dirty="0" smtClean="0"/>
              <a:t>Diferenças em Nossa Percepção dos Papeis no Matrimonio.</a:t>
            </a:r>
          </a:p>
          <a:p>
            <a:pPr marL="898525" indent="-898525" algn="ctr">
              <a:buNone/>
              <a:tabLst>
                <a:tab pos="365125" algn="l"/>
              </a:tabLst>
            </a:pPr>
            <a:r>
              <a:rPr lang="pt-BR" dirty="0" smtClean="0"/>
              <a:t>A Emoção Versos A Falta de Emoção </a:t>
            </a:r>
          </a:p>
          <a:p>
            <a:pPr marL="0" indent="0">
              <a:buNone/>
            </a:pPr>
            <a:endParaRPr lang="pt-BR" sz="1400" dirty="0" smtClean="0"/>
          </a:p>
          <a:p>
            <a:pPr marL="0" indent="0">
              <a:buNone/>
            </a:pPr>
            <a:r>
              <a:rPr lang="pt-BR" dirty="0" smtClean="0"/>
              <a:t>"Não é nós," disse Shere Rite, “mas as atitudes dos homens para com as mulheres que estão causando o problema."  O problema aparentemente manifesto em que 95 das respostas reivindicam sofrer de 'molestamento emocional e psicológico ', 98 frustradas com a falta de 'proximidade verbal' com seus parceiros, 79 questionam se elas deveriam continuar pondo tanta energia em relações de amor, e 87 admitem que a relação emocional mais profunda delas e com outra mulher. </a:t>
            </a:r>
            <a:endParaRPr lang="pt-BR" noProof="0" dirty="0" smtClean="0"/>
          </a:p>
        </p:txBody>
      </p:sp>
      <p:sp>
        <p:nvSpPr>
          <p:cNvPr id="4" name="Slide Number Placeholder 3"/>
          <p:cNvSpPr>
            <a:spLocks noGrp="1"/>
          </p:cNvSpPr>
          <p:nvPr>
            <p:ph type="sldNum" sz="quarter" idx="12"/>
          </p:nvPr>
        </p:nvSpPr>
        <p:spPr/>
        <p:txBody>
          <a:bodyPr/>
          <a:lstStyle/>
          <a:p>
            <a:fld id="{64B2D999-5781-44F1-80D2-850D510B5CAB}" type="slidenum">
              <a:rPr lang="pt-BR" smtClean="0"/>
              <a:pPr/>
              <a:t>61</a:t>
            </a:fld>
            <a:endParaRPr lang="pt-BR"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3"/>
            </a:pPr>
            <a:r>
              <a:rPr lang="pt-BR" dirty="0" smtClean="0"/>
              <a:t>Diferenças em Nossa Percepção dos Papeis no Matrimonio.</a:t>
            </a:r>
          </a:p>
          <a:p>
            <a:pPr marL="898525" indent="-898525" algn="ctr">
              <a:buNone/>
              <a:tabLst>
                <a:tab pos="365125" algn="l"/>
              </a:tabLst>
            </a:pPr>
            <a:r>
              <a:rPr lang="pt-BR" dirty="0" smtClean="0"/>
              <a:t>A Emoção Versos A Falta de Emoção </a:t>
            </a:r>
          </a:p>
          <a:p>
            <a:pPr marL="0" indent="0">
              <a:buNone/>
            </a:pPr>
            <a:endParaRPr lang="pt-BR" sz="1400" dirty="0" smtClean="0"/>
          </a:p>
          <a:p>
            <a:pPr marL="0" indent="0">
              <a:buNone/>
            </a:pPr>
            <a:r>
              <a:rPr lang="pt-BR" dirty="0" smtClean="0"/>
              <a:t>Os descobrimentos de Shere Rite no mínimo não nos surpreendem. </a:t>
            </a:r>
            <a:endParaRPr lang="pt-BR" noProof="0" dirty="0" smtClean="0"/>
          </a:p>
        </p:txBody>
      </p:sp>
      <p:sp>
        <p:nvSpPr>
          <p:cNvPr id="4" name="Slide Number Placeholder 3"/>
          <p:cNvSpPr>
            <a:spLocks noGrp="1"/>
          </p:cNvSpPr>
          <p:nvPr>
            <p:ph type="sldNum" sz="quarter" idx="12"/>
          </p:nvPr>
        </p:nvSpPr>
        <p:spPr/>
        <p:txBody>
          <a:bodyPr/>
          <a:lstStyle/>
          <a:p>
            <a:fld id="{64B2D999-5781-44F1-80D2-850D510B5CAB}" type="slidenum">
              <a:rPr lang="pt-BR" smtClean="0"/>
              <a:pPr/>
              <a:t>62</a:t>
            </a:fld>
            <a:endParaRPr lang="pt-BR"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3"/>
            </a:pPr>
            <a:r>
              <a:rPr lang="pt-BR" dirty="0" smtClean="0"/>
              <a:t>Diferenças em Nossa Percepção dos Papeis no Matrimonio.</a:t>
            </a:r>
          </a:p>
          <a:p>
            <a:pPr marL="898525" indent="-898525" algn="ctr">
              <a:buNone/>
              <a:tabLst>
                <a:tab pos="365125" algn="l"/>
              </a:tabLst>
            </a:pPr>
            <a:r>
              <a:rPr lang="pt-BR" dirty="0" smtClean="0"/>
              <a:t>A Emoção Versos A Falta de Emoção </a:t>
            </a:r>
          </a:p>
          <a:p>
            <a:pPr marL="0" indent="0">
              <a:buNone/>
            </a:pPr>
            <a:endParaRPr lang="pt-BR" sz="1400" dirty="0" smtClean="0"/>
          </a:p>
          <a:p>
            <a:pPr marL="0" indent="0">
              <a:buNone/>
            </a:pPr>
            <a:r>
              <a:rPr lang="pt-BR" dirty="0" smtClean="0"/>
              <a:t>A luz da nossa nova compreensão parece absolutamente previsível que as mulheres deveriam se irritar com a falta da comunicação dos homens - porque os cérebros dos homens não são estruturados desta maneira. Nos parece bastante natural que o amigo mais intimo da maioria das mulheres seja outra mulher, porque a biologia das mulheres premia as relações, e igual atrai igual. </a:t>
            </a:r>
          </a:p>
        </p:txBody>
      </p:sp>
      <p:sp>
        <p:nvSpPr>
          <p:cNvPr id="4" name="Slide Number Placeholder 3"/>
          <p:cNvSpPr>
            <a:spLocks noGrp="1"/>
          </p:cNvSpPr>
          <p:nvPr>
            <p:ph type="sldNum" sz="quarter" idx="12"/>
          </p:nvPr>
        </p:nvSpPr>
        <p:spPr/>
        <p:txBody>
          <a:bodyPr/>
          <a:lstStyle/>
          <a:p>
            <a:fld id="{64B2D999-5781-44F1-80D2-850D510B5CAB}" type="slidenum">
              <a:rPr lang="pt-BR" smtClean="0"/>
              <a:pPr/>
              <a:t>63</a:t>
            </a:fld>
            <a:endParaRPr lang="pt-BR"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3"/>
            </a:pPr>
            <a:r>
              <a:rPr lang="pt-BR" dirty="0" smtClean="0"/>
              <a:t>Diferenças em Nossa Percepção dos Papeis no Matrimonio.</a:t>
            </a:r>
          </a:p>
          <a:p>
            <a:pPr marL="898525" indent="-898525" algn="ctr">
              <a:buNone/>
              <a:tabLst>
                <a:tab pos="365125" algn="l"/>
              </a:tabLst>
            </a:pPr>
            <a:r>
              <a:rPr lang="pt-BR" dirty="0" smtClean="0"/>
              <a:t>A Emoção Versos A Falta de Emoção </a:t>
            </a:r>
          </a:p>
          <a:p>
            <a:pPr marL="0" indent="0">
              <a:buNone/>
            </a:pPr>
            <a:endParaRPr lang="pt-BR" sz="1400" dirty="0" smtClean="0"/>
          </a:p>
          <a:p>
            <a:pPr marL="0" indent="0">
              <a:buNone/>
            </a:pPr>
            <a:r>
              <a:rPr lang="pt-BR" dirty="0" smtClean="0"/>
              <a:t>Não ficamos maravilhados com a reclamação frequente das </a:t>
            </a:r>
            <a:r>
              <a:rPr lang="pt-BR" dirty="0" smtClean="0"/>
              <a:t>mulheres </a:t>
            </a:r>
            <a:r>
              <a:rPr lang="pt-BR" dirty="0" smtClean="0"/>
              <a:t>que os homens querem ser a "estrela" na relação, e que a prioridade deles é "ser", enquanto das mulheres é "dar". </a:t>
            </a:r>
          </a:p>
        </p:txBody>
      </p:sp>
      <p:sp>
        <p:nvSpPr>
          <p:cNvPr id="4" name="Slide Number Placeholder 3"/>
          <p:cNvSpPr>
            <a:spLocks noGrp="1"/>
          </p:cNvSpPr>
          <p:nvPr>
            <p:ph type="sldNum" sz="quarter" idx="12"/>
          </p:nvPr>
        </p:nvSpPr>
        <p:spPr/>
        <p:txBody>
          <a:bodyPr/>
          <a:lstStyle/>
          <a:p>
            <a:fld id="{64B2D999-5781-44F1-80D2-850D510B5CAB}" type="slidenum">
              <a:rPr lang="pt-BR" smtClean="0"/>
              <a:pPr/>
              <a:t>64</a:t>
            </a:fld>
            <a:endParaRPr lang="pt-BR"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3"/>
            </a:pPr>
            <a:r>
              <a:rPr lang="pt-BR" dirty="0" smtClean="0"/>
              <a:t>Diferenças em Nossa Percepção dos Papeis no Matrimonio.</a:t>
            </a:r>
          </a:p>
          <a:p>
            <a:pPr marL="898525" indent="-898525" algn="ctr">
              <a:buNone/>
              <a:tabLst>
                <a:tab pos="365125" algn="l"/>
              </a:tabLst>
            </a:pPr>
            <a:r>
              <a:rPr lang="pt-BR" dirty="0" smtClean="0"/>
              <a:t>A Emoção Versos A Falta de Emoção</a:t>
            </a:r>
          </a:p>
          <a:p>
            <a:pPr marL="898525" indent="-898525" algn="ctr">
              <a:buNone/>
              <a:tabLst>
                <a:tab pos="365125" algn="l"/>
              </a:tabLst>
            </a:pPr>
            <a:r>
              <a:rPr lang="pt-BR" dirty="0" smtClean="0"/>
              <a:t>O Poder (Controle) Verso A Relação (Intimidade) </a:t>
            </a:r>
          </a:p>
        </p:txBody>
      </p:sp>
      <p:sp>
        <p:nvSpPr>
          <p:cNvPr id="4" name="Slide Number Placeholder 3"/>
          <p:cNvSpPr>
            <a:spLocks noGrp="1"/>
          </p:cNvSpPr>
          <p:nvPr>
            <p:ph type="sldNum" sz="quarter" idx="12"/>
          </p:nvPr>
        </p:nvSpPr>
        <p:spPr/>
        <p:txBody>
          <a:bodyPr/>
          <a:lstStyle/>
          <a:p>
            <a:fld id="{64B2D999-5781-44F1-80D2-850D510B5CAB}" type="slidenum">
              <a:rPr lang="pt-BR" smtClean="0"/>
              <a:pPr/>
              <a:t>65</a:t>
            </a:fld>
            <a:endParaRPr lang="pt-BR" dirty="0"/>
          </a:p>
        </p:txBody>
      </p:sp>
      <p:pic>
        <p:nvPicPr>
          <p:cNvPr id="77826" name="Picture 2" descr="http://4.bp.blogspot.com/_BI-RpjIH79c/TU6qezjHlXI/AAAAAAAAFKE/4_Un9yB6VO0/s320/L%25C3%25ADgia+Guerra+Intimidade.jpg"/>
          <p:cNvPicPr>
            <a:picLocks noChangeAspect="1" noChangeArrowheads="1"/>
          </p:cNvPicPr>
          <p:nvPr/>
        </p:nvPicPr>
        <p:blipFill>
          <a:blip r:embed="rId2" cstate="print"/>
          <a:srcRect/>
          <a:stretch>
            <a:fillRect/>
          </a:stretch>
        </p:blipFill>
        <p:spPr bwMode="auto">
          <a:xfrm>
            <a:off x="3419872" y="3789040"/>
            <a:ext cx="5040557" cy="2520280"/>
          </a:xfrm>
          <a:prstGeom prst="rect">
            <a:avLst/>
          </a:prstGeom>
          <a:noFill/>
        </p:spPr>
      </p:pic>
      <p:pic>
        <p:nvPicPr>
          <p:cNvPr id="6" name="Picture 5" descr="Índice.jpg"/>
          <p:cNvPicPr>
            <a:picLocks noChangeAspect="1"/>
          </p:cNvPicPr>
          <p:nvPr/>
        </p:nvPicPr>
        <p:blipFill>
          <a:blip r:embed="rId3" cstate="print"/>
          <a:stretch>
            <a:fillRect/>
          </a:stretch>
        </p:blipFill>
        <p:spPr>
          <a:xfrm>
            <a:off x="755576" y="3789040"/>
            <a:ext cx="1866900" cy="2447925"/>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3"/>
            </a:pPr>
            <a:r>
              <a:rPr lang="pt-BR" dirty="0" smtClean="0"/>
              <a:t>Diferenças em Nossa Percepção dos Papeis no Matrimonio.</a:t>
            </a:r>
          </a:p>
          <a:p>
            <a:pPr marL="898525" indent="-898525" algn="ctr">
              <a:buNone/>
              <a:tabLst>
                <a:tab pos="365125" algn="l"/>
              </a:tabLst>
            </a:pPr>
            <a:r>
              <a:rPr lang="pt-BR" dirty="0" smtClean="0"/>
              <a:t>O Poder (Controle) Verso A Relação (Intimidade) </a:t>
            </a:r>
          </a:p>
          <a:p>
            <a:pPr marL="0" lvl="0" indent="0">
              <a:buNone/>
            </a:pPr>
            <a:endParaRPr lang="pt-BR" sz="1400" dirty="0" smtClean="0"/>
          </a:p>
          <a:p>
            <a:pPr marL="0" lvl="0" indent="0">
              <a:buNone/>
            </a:pPr>
            <a:r>
              <a:rPr lang="pt-BR" dirty="0" smtClean="0"/>
              <a:t>A maior diferença de comportamento entre os homens e as mulheres está na agressão natural, inata dos homens; que explica a grande parte do domínio histórico deles. Homens sentem uma necessidade para exercer o poder. O poder tem muitas formas. </a:t>
            </a:r>
          </a:p>
          <a:p>
            <a:pPr marL="0" lvl="0" indent="0">
              <a:buNone/>
            </a:pPr>
            <a:endParaRPr lang="pt-BR" sz="1400" dirty="0" smtClean="0"/>
          </a:p>
          <a:p>
            <a:pPr marL="0" lvl="0" indent="0">
              <a:buNone/>
            </a:pPr>
            <a:r>
              <a:rPr lang="pt-BR" dirty="0" smtClean="0"/>
              <a:t>Para os homens, o poder tradicionalmente consiste em domínio e agressão. O poder para as mulheres era algo mais sutil: a forca que cria relações, liga as famílias e constrói sociedades. </a:t>
            </a:r>
          </a:p>
        </p:txBody>
      </p:sp>
      <p:sp>
        <p:nvSpPr>
          <p:cNvPr id="4" name="Slide Number Placeholder 3"/>
          <p:cNvSpPr>
            <a:spLocks noGrp="1"/>
          </p:cNvSpPr>
          <p:nvPr>
            <p:ph type="sldNum" sz="quarter" idx="12"/>
          </p:nvPr>
        </p:nvSpPr>
        <p:spPr/>
        <p:txBody>
          <a:bodyPr/>
          <a:lstStyle/>
          <a:p>
            <a:fld id="{64B2D999-5781-44F1-80D2-850D510B5CAB}" type="slidenum">
              <a:rPr lang="pt-BR" smtClean="0"/>
              <a:pPr/>
              <a:t>66</a:t>
            </a:fld>
            <a:endParaRPr lang="pt-BR"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3"/>
            </a:pPr>
            <a:r>
              <a:rPr lang="pt-BR" dirty="0" smtClean="0"/>
              <a:t>Diferenças em Nossa Percepção dos Papeis no Matrimonio.</a:t>
            </a:r>
          </a:p>
          <a:p>
            <a:pPr marL="898525" indent="-898525" algn="ctr">
              <a:buNone/>
              <a:tabLst>
                <a:tab pos="365125" algn="l"/>
              </a:tabLst>
            </a:pPr>
            <a:r>
              <a:rPr lang="pt-BR" dirty="0" smtClean="0"/>
              <a:t>O Poder (Controle) Verso A Relação (Intimidade) </a:t>
            </a:r>
          </a:p>
          <a:p>
            <a:pPr marL="0" lvl="0" indent="0">
              <a:buNone/>
            </a:pPr>
            <a:endParaRPr lang="pt-BR" dirty="0" smtClean="0"/>
          </a:p>
          <a:p>
            <a:pPr marL="0" lvl="0" indent="0">
              <a:buNone/>
            </a:pPr>
            <a:r>
              <a:rPr lang="pt-BR" dirty="0" smtClean="0"/>
              <a:t>Em uma pesquisa em seis culturas modernas, foi pedido aos homens e as mulheres que descrevessem o 'tipo de pessoa que realmente gostariam de ser'. </a:t>
            </a:r>
          </a:p>
          <a:p>
            <a:pPr marL="0" lvl="0" indent="0">
              <a:buNone/>
            </a:pPr>
            <a:endParaRPr lang="pt-BR" dirty="0" smtClean="0"/>
          </a:p>
          <a:p>
            <a:pPr marL="365125" lvl="0" indent="-365125">
              <a:buFont typeface="Wingdings" pitchFamily="2" charset="2"/>
              <a:buChar char="q"/>
            </a:pPr>
            <a:r>
              <a:rPr lang="pt-BR" dirty="0" smtClean="0"/>
              <a:t>A grande maioria das características escolhidas pelos homens, e que gostariam de ser: pratico, astuto, afirmativo, dominante, competitivo, critico, e ego-controlado. </a:t>
            </a:r>
            <a:endParaRPr lang="pt-BR" noProof="0" dirty="0" smtClean="0"/>
          </a:p>
        </p:txBody>
      </p:sp>
      <p:sp>
        <p:nvSpPr>
          <p:cNvPr id="4" name="Slide Number Placeholder 3"/>
          <p:cNvSpPr>
            <a:spLocks noGrp="1"/>
          </p:cNvSpPr>
          <p:nvPr>
            <p:ph type="sldNum" sz="quarter" idx="12"/>
          </p:nvPr>
        </p:nvSpPr>
        <p:spPr/>
        <p:txBody>
          <a:bodyPr/>
          <a:lstStyle/>
          <a:p>
            <a:fld id="{64B2D999-5781-44F1-80D2-850D510B5CAB}" type="slidenum">
              <a:rPr lang="pt-BR" smtClean="0"/>
              <a:pPr/>
              <a:t>67</a:t>
            </a:fld>
            <a:endParaRPr lang="pt-BR"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3"/>
            </a:pPr>
            <a:r>
              <a:rPr lang="pt-BR" dirty="0" smtClean="0"/>
              <a:t>Diferenças em Nossa Percepção dos Papeis no Matrimonio.</a:t>
            </a:r>
          </a:p>
          <a:p>
            <a:pPr marL="898525" indent="-898525" algn="ctr">
              <a:buNone/>
              <a:tabLst>
                <a:tab pos="365125" algn="l"/>
              </a:tabLst>
            </a:pPr>
            <a:r>
              <a:rPr lang="pt-BR" dirty="0" smtClean="0"/>
              <a:t>O Poder (Controle) Verso A Relação (Intimidade) </a:t>
            </a:r>
          </a:p>
          <a:p>
            <a:pPr marL="0" lvl="0" indent="0">
              <a:buNone/>
            </a:pPr>
            <a:endParaRPr lang="pt-BR" dirty="0" smtClean="0"/>
          </a:p>
          <a:p>
            <a:pPr marL="0" lvl="0" indent="0">
              <a:buNone/>
            </a:pPr>
            <a:r>
              <a:rPr lang="pt-BR" dirty="0" smtClean="0"/>
              <a:t>Em uma pesquisa em seis culturas modernas, foi pedido aos homens e as mulheres que descrevessem o 'tipo de pessoa que realmente gostariam de ser'. </a:t>
            </a:r>
          </a:p>
          <a:p>
            <a:pPr marL="0" lvl="0" indent="0">
              <a:buNone/>
            </a:pPr>
            <a:endParaRPr lang="pt-BR" dirty="0" smtClean="0"/>
          </a:p>
          <a:p>
            <a:pPr marL="365125" lvl="0" indent="-365125">
              <a:buFont typeface="Wingdings" pitchFamily="2" charset="2"/>
              <a:buChar char="q"/>
            </a:pPr>
            <a:r>
              <a:rPr lang="pt-BR" dirty="0" smtClean="0"/>
              <a:t>Inter- culturalmente, as mulheres descreveram seus próprios ideais de ser: amoroso, afetuoso, impulsivo, simpático e generoso. </a:t>
            </a:r>
            <a:endParaRPr lang="pt-BR" noProof="0" dirty="0" smtClean="0"/>
          </a:p>
        </p:txBody>
      </p:sp>
      <p:sp>
        <p:nvSpPr>
          <p:cNvPr id="4" name="Slide Number Placeholder 3"/>
          <p:cNvSpPr>
            <a:spLocks noGrp="1"/>
          </p:cNvSpPr>
          <p:nvPr>
            <p:ph type="sldNum" sz="quarter" idx="12"/>
          </p:nvPr>
        </p:nvSpPr>
        <p:spPr/>
        <p:txBody>
          <a:bodyPr/>
          <a:lstStyle/>
          <a:p>
            <a:fld id="{64B2D999-5781-44F1-80D2-850D510B5CAB}" type="slidenum">
              <a:rPr lang="pt-BR" smtClean="0"/>
              <a:pPr/>
              <a:t>68</a:t>
            </a:fld>
            <a:endParaRPr lang="pt-BR"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3"/>
            </a:pPr>
            <a:r>
              <a:rPr lang="pt-BR" dirty="0" smtClean="0"/>
              <a:t>Diferenças em Nossa Percepção dos Papeis no Matrimonio.</a:t>
            </a:r>
          </a:p>
          <a:p>
            <a:pPr marL="898525" indent="-898525" algn="ctr">
              <a:buNone/>
              <a:tabLst>
                <a:tab pos="365125" algn="l"/>
              </a:tabLst>
            </a:pPr>
            <a:r>
              <a:rPr lang="pt-BR" dirty="0" smtClean="0"/>
              <a:t>O Poder (Controle) Verso A Relação (Intimidade) </a:t>
            </a:r>
          </a:p>
          <a:p>
            <a:pPr marL="0" lvl="0" indent="0">
              <a:buNone/>
            </a:pPr>
            <a:endParaRPr lang="pt-BR" dirty="0" smtClean="0"/>
          </a:p>
          <a:p>
            <a:pPr marL="0" lvl="0" indent="0">
              <a:buNone/>
            </a:pPr>
            <a:r>
              <a:rPr lang="pt-BR" dirty="0" smtClean="0"/>
              <a:t>Em outra pesquisa, na qual foi pedido para ambos os sexos avaliarem o valor de diferentes interesses e atividades.</a:t>
            </a:r>
          </a:p>
          <a:p>
            <a:pPr marL="0" lvl="0" indent="0">
              <a:buNone/>
            </a:pPr>
            <a:endParaRPr lang="pt-BR" dirty="0" smtClean="0"/>
          </a:p>
          <a:p>
            <a:pPr marL="0" lvl="0" indent="0">
              <a:buNone/>
            </a:pPr>
            <a:r>
              <a:rPr lang="pt-BR" dirty="0" smtClean="0"/>
              <a:t>As meninas deram avaliações mais altas a valores sociais, estéticos e religiosos; enquanto os meninos preferiram valores econômicas, políticos e teóricos. </a:t>
            </a:r>
            <a:endParaRPr lang="pt-BR" noProof="0" dirty="0" smtClean="0"/>
          </a:p>
        </p:txBody>
      </p:sp>
      <p:sp>
        <p:nvSpPr>
          <p:cNvPr id="4" name="Slide Number Placeholder 3"/>
          <p:cNvSpPr>
            <a:spLocks noGrp="1"/>
          </p:cNvSpPr>
          <p:nvPr>
            <p:ph type="sldNum" sz="quarter" idx="12"/>
          </p:nvPr>
        </p:nvSpPr>
        <p:spPr/>
        <p:txBody>
          <a:bodyPr/>
          <a:lstStyle/>
          <a:p>
            <a:fld id="{64B2D999-5781-44F1-80D2-850D510B5CAB}" type="slidenum">
              <a:rPr lang="pt-BR" smtClean="0"/>
              <a:pPr/>
              <a:t>69</a:t>
            </a:fld>
            <a:endParaRPr lang="pt-B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noProof="0" dirty="0" smtClean="0"/>
              <a:t>AS DIFERENÇAS ENTRE O HOMEM E A MULHER </a:t>
            </a:r>
            <a:endParaRPr lang="pt-BR" noProof="0" dirty="0"/>
          </a:p>
        </p:txBody>
      </p:sp>
      <p:sp>
        <p:nvSpPr>
          <p:cNvPr id="3" name="Content Placeholder 2"/>
          <p:cNvSpPr>
            <a:spLocks noGrp="1"/>
          </p:cNvSpPr>
          <p:nvPr>
            <p:ph idx="1"/>
          </p:nvPr>
        </p:nvSpPr>
        <p:spPr>
          <a:xfrm>
            <a:off x="467544" y="1412776"/>
            <a:ext cx="8229600" cy="4525963"/>
          </a:xfrm>
        </p:spPr>
        <p:txBody>
          <a:bodyPr>
            <a:normAutofit/>
          </a:bodyPr>
          <a:lstStyle/>
          <a:p>
            <a:pPr marL="0" indent="0" algn="ctr">
              <a:buNone/>
            </a:pPr>
            <a:r>
              <a:rPr lang="pt-BR" noProof="0" dirty="0" smtClean="0"/>
              <a:t>Existem diferenças em todas as áreas da vida:</a:t>
            </a:r>
          </a:p>
          <a:p>
            <a:pPr>
              <a:buNone/>
            </a:pPr>
            <a:endParaRPr lang="pt-BR" noProof="0" dirty="0" smtClean="0"/>
          </a:p>
          <a:p>
            <a:pPr>
              <a:buNone/>
            </a:pPr>
            <a:r>
              <a:rPr lang="pt-BR" dirty="0" smtClean="0"/>
              <a:t>Percepção do Mundo ao Nosso Redor</a:t>
            </a:r>
          </a:p>
          <a:p>
            <a:pPr>
              <a:buNone/>
            </a:pPr>
            <a:r>
              <a:rPr lang="pt-BR" noProof="0" dirty="0" smtClean="0"/>
              <a:t>Maneira de Fazer Decisões</a:t>
            </a:r>
          </a:p>
          <a:p>
            <a:pPr>
              <a:buNone/>
            </a:pPr>
            <a:r>
              <a:rPr lang="pt-BR" dirty="0" smtClean="0"/>
              <a:t>Percepção dos Papeis no Matrimônio</a:t>
            </a:r>
          </a:p>
          <a:p>
            <a:pPr>
              <a:buNone/>
            </a:pPr>
            <a:r>
              <a:rPr lang="pt-BR" noProof="0" dirty="0" smtClean="0"/>
              <a:t>Percepção dos Papéis Profissionais</a:t>
            </a:r>
          </a:p>
          <a:p>
            <a:pPr>
              <a:buNone/>
            </a:pPr>
            <a:r>
              <a:rPr lang="pt-BR" dirty="0" smtClean="0"/>
              <a:t>Maneira de Comunicar</a:t>
            </a:r>
          </a:p>
          <a:p>
            <a:pPr>
              <a:buNone/>
            </a:pPr>
            <a:r>
              <a:rPr lang="pt-BR" noProof="0" dirty="0" smtClean="0"/>
              <a:t>Percepção do Sexo</a:t>
            </a:r>
            <a:endParaRPr lang="pt-BR" noProof="0" dirty="0"/>
          </a:p>
        </p:txBody>
      </p:sp>
      <p:sp>
        <p:nvSpPr>
          <p:cNvPr id="4" name="Slide Number Placeholder 3"/>
          <p:cNvSpPr>
            <a:spLocks noGrp="1"/>
          </p:cNvSpPr>
          <p:nvPr>
            <p:ph type="sldNum" sz="quarter" idx="12"/>
          </p:nvPr>
        </p:nvSpPr>
        <p:spPr/>
        <p:txBody>
          <a:bodyPr/>
          <a:lstStyle/>
          <a:p>
            <a:fld id="{64B2D999-5781-44F1-80D2-850D510B5CAB}" type="slidenum">
              <a:rPr lang="pt-BR" smtClean="0"/>
              <a:pPr/>
              <a:t>7</a:t>
            </a:fld>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3"/>
            </a:pPr>
            <a:r>
              <a:rPr lang="pt-BR" dirty="0" smtClean="0"/>
              <a:t>Diferenças em Nossa Percepção dos Papeis no Matrimonio.</a:t>
            </a:r>
          </a:p>
          <a:p>
            <a:pPr marL="898525" indent="-898525" algn="ctr">
              <a:buNone/>
              <a:tabLst>
                <a:tab pos="365125" algn="l"/>
              </a:tabLst>
            </a:pPr>
            <a:r>
              <a:rPr lang="pt-BR" dirty="0" smtClean="0"/>
              <a:t>O Poder (Controle) Verso A Relação (Intimidade) </a:t>
            </a:r>
          </a:p>
          <a:p>
            <a:pPr marL="0" lvl="0" indent="0">
              <a:buNone/>
            </a:pPr>
            <a:endParaRPr lang="pt-BR" dirty="0" smtClean="0"/>
          </a:p>
          <a:p>
            <a:pPr marL="0" lvl="0" indent="0">
              <a:buNone/>
            </a:pPr>
            <a:r>
              <a:rPr lang="pt-BR" dirty="0" smtClean="0"/>
              <a:t>Mulheres estimam: ter experiências interessantes ou prestar serviço à sociedade; enquanto as prioridades dos homens são: poder, lucro e independência. Os homens estimam a competição, brinquedos científicos, prestigio, poder, domínio e liberdade; enquanto as mulheres estimam relações pessoais e segurança. </a:t>
            </a:r>
            <a:endParaRPr lang="pt-BR" noProof="0" dirty="0" smtClean="0"/>
          </a:p>
        </p:txBody>
      </p:sp>
      <p:sp>
        <p:nvSpPr>
          <p:cNvPr id="4" name="Slide Number Placeholder 3"/>
          <p:cNvSpPr>
            <a:spLocks noGrp="1"/>
          </p:cNvSpPr>
          <p:nvPr>
            <p:ph type="sldNum" sz="quarter" idx="12"/>
          </p:nvPr>
        </p:nvSpPr>
        <p:spPr/>
        <p:txBody>
          <a:bodyPr/>
          <a:lstStyle/>
          <a:p>
            <a:fld id="{64B2D999-5781-44F1-80D2-850D510B5CAB}" type="slidenum">
              <a:rPr lang="pt-BR" smtClean="0"/>
              <a:pPr/>
              <a:t>70</a:t>
            </a:fld>
            <a:endParaRPr lang="pt-BR"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3"/>
            </a:pPr>
            <a:r>
              <a:rPr lang="pt-BR" dirty="0" smtClean="0"/>
              <a:t>Diferenças em Nossa Percepção dos Papeis no Matrimonio.</a:t>
            </a:r>
          </a:p>
          <a:p>
            <a:pPr marL="898525" indent="-898525" algn="ctr">
              <a:buNone/>
              <a:tabLst>
                <a:tab pos="365125" algn="l"/>
              </a:tabLst>
            </a:pPr>
            <a:r>
              <a:rPr lang="pt-BR" dirty="0" smtClean="0"/>
              <a:t>A Emoção Versos A Falta de Emoção</a:t>
            </a:r>
          </a:p>
          <a:p>
            <a:pPr marL="898525" indent="-898525" algn="ctr">
              <a:buNone/>
              <a:tabLst>
                <a:tab pos="365125" algn="l"/>
              </a:tabLst>
            </a:pPr>
            <a:r>
              <a:rPr lang="pt-BR" dirty="0" smtClean="0"/>
              <a:t>O Poder (Controle) Verso A Relação (Intimidade) </a:t>
            </a:r>
          </a:p>
          <a:p>
            <a:pPr marL="898525" indent="-898525" algn="ctr">
              <a:buNone/>
              <a:tabLst>
                <a:tab pos="365125" algn="l"/>
              </a:tabLst>
            </a:pPr>
            <a:r>
              <a:rPr lang="pt-BR" dirty="0" smtClean="0"/>
              <a:t>Relação Verso Ação </a:t>
            </a:r>
          </a:p>
          <a:p>
            <a:pPr marL="0" lvl="0" indent="0">
              <a:buNone/>
            </a:pPr>
            <a:endParaRPr lang="pt-BR" dirty="0" smtClean="0"/>
          </a:p>
        </p:txBody>
      </p:sp>
      <p:sp>
        <p:nvSpPr>
          <p:cNvPr id="4" name="Slide Number Placeholder 3"/>
          <p:cNvSpPr>
            <a:spLocks noGrp="1"/>
          </p:cNvSpPr>
          <p:nvPr>
            <p:ph type="sldNum" sz="quarter" idx="12"/>
          </p:nvPr>
        </p:nvSpPr>
        <p:spPr/>
        <p:txBody>
          <a:bodyPr/>
          <a:lstStyle/>
          <a:p>
            <a:fld id="{64B2D999-5781-44F1-80D2-850D510B5CAB}" type="slidenum">
              <a:rPr lang="pt-BR" smtClean="0"/>
              <a:pPr/>
              <a:t>71</a:t>
            </a:fld>
            <a:endParaRPr lang="pt-BR" dirty="0"/>
          </a:p>
        </p:txBody>
      </p:sp>
      <p:pic>
        <p:nvPicPr>
          <p:cNvPr id="8" name="Picture 7" descr="97675_stock-photo-family-playing-game-together-at-home.jpg"/>
          <p:cNvPicPr>
            <a:picLocks noChangeAspect="1"/>
          </p:cNvPicPr>
          <p:nvPr/>
        </p:nvPicPr>
        <p:blipFill>
          <a:blip r:embed="rId2" cstate="print"/>
          <a:stretch>
            <a:fillRect/>
          </a:stretch>
        </p:blipFill>
        <p:spPr>
          <a:xfrm>
            <a:off x="862196" y="3933056"/>
            <a:ext cx="3528392" cy="2355202"/>
          </a:xfrm>
          <a:prstGeom prst="rect">
            <a:avLst/>
          </a:prstGeom>
        </p:spPr>
      </p:pic>
      <p:pic>
        <p:nvPicPr>
          <p:cNvPr id="9" name="Picture 8" descr="business-consulting-winning-team.jpg"/>
          <p:cNvPicPr>
            <a:picLocks noChangeAspect="1"/>
          </p:cNvPicPr>
          <p:nvPr/>
        </p:nvPicPr>
        <p:blipFill>
          <a:blip r:embed="rId3" cstate="print"/>
          <a:stretch>
            <a:fillRect/>
          </a:stretch>
        </p:blipFill>
        <p:spPr>
          <a:xfrm>
            <a:off x="4606611" y="3933056"/>
            <a:ext cx="3565789" cy="2376264"/>
          </a:xfrm>
          <a:prstGeom prst="rect">
            <a:avLst/>
          </a:prstGeo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3"/>
            </a:pPr>
            <a:r>
              <a:rPr lang="pt-BR" dirty="0" smtClean="0"/>
              <a:t>Diferenças em Nossa Percepção dos Papeis no Matrimonio.</a:t>
            </a:r>
          </a:p>
          <a:p>
            <a:pPr marL="898525" indent="-898525" algn="ctr">
              <a:buNone/>
              <a:tabLst>
                <a:tab pos="365125" algn="l"/>
              </a:tabLst>
            </a:pPr>
            <a:r>
              <a:rPr lang="pt-BR" dirty="0" smtClean="0"/>
              <a:t>Relação Verso Ação </a:t>
            </a:r>
          </a:p>
          <a:p>
            <a:pPr marL="0" lvl="0" indent="0">
              <a:buNone/>
            </a:pPr>
            <a:endParaRPr lang="pt-BR" dirty="0" smtClean="0"/>
          </a:p>
          <a:p>
            <a:pPr marL="0" lvl="0" indent="0">
              <a:buNone/>
            </a:pPr>
            <a:r>
              <a:rPr lang="pt-BR" dirty="0" smtClean="0"/>
              <a:t>Mulheres mostram uma maior sensibilidade a incentivos emocionais que os homens, são naturalmente mais afetuosas que os homens e se veem em uma conexão de relação. </a:t>
            </a:r>
          </a:p>
        </p:txBody>
      </p:sp>
      <p:sp>
        <p:nvSpPr>
          <p:cNvPr id="4" name="Slide Number Placeholder 3"/>
          <p:cNvSpPr>
            <a:spLocks noGrp="1"/>
          </p:cNvSpPr>
          <p:nvPr>
            <p:ph type="sldNum" sz="quarter" idx="12"/>
          </p:nvPr>
        </p:nvSpPr>
        <p:spPr/>
        <p:txBody>
          <a:bodyPr/>
          <a:lstStyle/>
          <a:p>
            <a:fld id="{64B2D999-5781-44F1-80D2-850D510B5CAB}" type="slidenum">
              <a:rPr lang="pt-BR" smtClean="0"/>
              <a:pPr/>
              <a:t>72</a:t>
            </a:fld>
            <a:endParaRPr lang="pt-BR"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3"/>
            </a:pPr>
            <a:r>
              <a:rPr lang="pt-BR" dirty="0" smtClean="0"/>
              <a:t>Diferenças em Nossa Percepção dos Papeis no Matrimonio.</a:t>
            </a:r>
          </a:p>
          <a:p>
            <a:pPr marL="898525" indent="-898525" algn="ctr">
              <a:buNone/>
              <a:tabLst>
                <a:tab pos="365125" algn="l"/>
              </a:tabLst>
            </a:pPr>
            <a:r>
              <a:rPr lang="pt-BR" dirty="0" smtClean="0"/>
              <a:t>Relação Verso Ação </a:t>
            </a:r>
          </a:p>
          <a:p>
            <a:pPr marL="0" lvl="0" indent="0">
              <a:buNone/>
            </a:pPr>
            <a:endParaRPr lang="pt-BR" sz="1400" dirty="0" smtClean="0"/>
          </a:p>
          <a:p>
            <a:pPr marL="0" lvl="0" indent="0">
              <a:buNone/>
            </a:pPr>
            <a:r>
              <a:rPr lang="pt-BR" dirty="0" smtClean="0"/>
              <a:t>O grande problema do matrimonio é a desigualdade do contrato emocional. </a:t>
            </a:r>
          </a:p>
          <a:p>
            <a:pPr marL="0" lvl="0" indent="0">
              <a:buNone/>
            </a:pPr>
            <a:endParaRPr lang="pt-BR" sz="1400" dirty="0" smtClean="0"/>
          </a:p>
          <a:p>
            <a:pPr marL="0" lvl="0" indent="0">
              <a:buNone/>
            </a:pPr>
            <a:r>
              <a:rPr lang="pt-BR" dirty="0" smtClean="0"/>
              <a:t>Noventa e oito mulheres em cem, de acordo com um </a:t>
            </a:r>
            <a:br>
              <a:rPr lang="pt-BR" dirty="0" smtClean="0"/>
            </a:br>
            <a:r>
              <a:rPr lang="pt-BR" dirty="0" smtClean="0"/>
              <a:t>estudo americano, queriam que os homens falassem mais com elas  sobre os próprios pensamentos pessoais deles, sentimentos, planos, emoções e perguntas; e queriam que os homens perguntassem dos pensamentos delas. </a:t>
            </a:r>
            <a:endParaRPr lang="pt-BR" noProof="0" dirty="0" smtClean="0"/>
          </a:p>
        </p:txBody>
      </p:sp>
      <p:sp>
        <p:nvSpPr>
          <p:cNvPr id="4" name="Slide Number Placeholder 3"/>
          <p:cNvSpPr>
            <a:spLocks noGrp="1"/>
          </p:cNvSpPr>
          <p:nvPr>
            <p:ph type="sldNum" sz="quarter" idx="12"/>
          </p:nvPr>
        </p:nvSpPr>
        <p:spPr/>
        <p:txBody>
          <a:bodyPr/>
          <a:lstStyle/>
          <a:p>
            <a:fld id="{64B2D999-5781-44F1-80D2-850D510B5CAB}" type="slidenum">
              <a:rPr lang="pt-BR" smtClean="0"/>
              <a:pPr/>
              <a:t>73</a:t>
            </a:fld>
            <a:endParaRPr lang="pt-BR"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3"/>
            </a:pPr>
            <a:r>
              <a:rPr lang="pt-BR" dirty="0" smtClean="0"/>
              <a:t>Diferenças em Nossa Percepção dos Papeis no Matrimonio.</a:t>
            </a:r>
          </a:p>
          <a:p>
            <a:pPr marL="898525" indent="-898525" algn="ctr">
              <a:buNone/>
              <a:tabLst>
                <a:tab pos="365125" algn="l"/>
              </a:tabLst>
            </a:pPr>
            <a:r>
              <a:rPr lang="pt-BR" dirty="0" smtClean="0"/>
              <a:t>Relação Verso Ação </a:t>
            </a:r>
          </a:p>
          <a:p>
            <a:pPr marL="0" lvl="0" indent="0">
              <a:buNone/>
            </a:pPr>
            <a:endParaRPr lang="pt-BR" sz="1400" dirty="0" smtClean="0"/>
          </a:p>
          <a:p>
            <a:pPr marL="0" lvl="0" indent="0">
              <a:buNone/>
            </a:pPr>
            <a:r>
              <a:rPr lang="pt-BR" dirty="0" smtClean="0"/>
              <a:t>Oitenta e um por cento das mulheres dizem que são elas que iniciam a maioria das conversações profundas. </a:t>
            </a:r>
          </a:p>
          <a:p>
            <a:pPr marL="0" lvl="0" indent="0">
              <a:buNone/>
            </a:pPr>
            <a:endParaRPr lang="pt-BR" sz="1400" dirty="0" smtClean="0"/>
          </a:p>
          <a:p>
            <a:pPr marL="0" lvl="0" indent="0">
              <a:buNone/>
            </a:pPr>
            <a:r>
              <a:rPr lang="pt-BR" dirty="0" smtClean="0"/>
              <a:t>Quase três quartos das mulheres em relações a longo prazo ou </a:t>
            </a:r>
            <a:r>
              <a:rPr lang="pt-BR" dirty="0" smtClean="0"/>
              <a:t>matrimonios </a:t>
            </a:r>
            <a:r>
              <a:rPr lang="pt-BR" dirty="0" smtClean="0"/>
              <a:t>tinham deixado de tentar finalmente alcançar um laço emocional mais intimo. </a:t>
            </a:r>
          </a:p>
          <a:p>
            <a:pPr marL="0" lvl="0" indent="0">
              <a:buNone/>
            </a:pPr>
            <a:endParaRPr lang="pt-BR" sz="1400" dirty="0" smtClean="0"/>
          </a:p>
          <a:p>
            <a:pPr marL="0" lvl="0" indent="0">
              <a:buNone/>
            </a:pPr>
            <a:r>
              <a:rPr lang="pt-BR" dirty="0" smtClean="0"/>
              <a:t>Oito em dez mulheres dizem,  frequentemente, que os homens realmente não parecem ouvir. </a:t>
            </a:r>
          </a:p>
          <a:p>
            <a:pPr marL="0" lvl="0" indent="0">
              <a:buNone/>
            </a:pPr>
            <a:endParaRPr lang="pt-BR" noProof="0" dirty="0" smtClean="0"/>
          </a:p>
        </p:txBody>
      </p:sp>
      <p:sp>
        <p:nvSpPr>
          <p:cNvPr id="4" name="Slide Number Placeholder 3"/>
          <p:cNvSpPr>
            <a:spLocks noGrp="1"/>
          </p:cNvSpPr>
          <p:nvPr>
            <p:ph type="sldNum" sz="quarter" idx="12"/>
          </p:nvPr>
        </p:nvSpPr>
        <p:spPr/>
        <p:txBody>
          <a:bodyPr/>
          <a:lstStyle/>
          <a:p>
            <a:fld id="{64B2D999-5781-44F1-80D2-850D510B5CAB}" type="slidenum">
              <a:rPr lang="pt-BR" smtClean="0"/>
              <a:pPr/>
              <a:t>74</a:t>
            </a:fld>
            <a:endParaRPr lang="pt-BR"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3"/>
            </a:pPr>
            <a:r>
              <a:rPr lang="pt-BR" dirty="0" smtClean="0"/>
              <a:t>Diferenças em Nossa Percepção dos Papeis no Matrimonio. </a:t>
            </a:r>
          </a:p>
          <a:p>
            <a:pPr marL="898525" indent="-898525" algn="ctr">
              <a:buNone/>
              <a:tabLst>
                <a:tab pos="365125" algn="l"/>
              </a:tabLst>
            </a:pPr>
            <a:r>
              <a:rPr lang="pt-BR" dirty="0" smtClean="0"/>
              <a:t>Relação Verso Ação </a:t>
            </a:r>
          </a:p>
          <a:p>
            <a:pPr marL="0" lvl="0" indent="0">
              <a:buNone/>
            </a:pPr>
            <a:endParaRPr lang="pt-BR" sz="1400" dirty="0" smtClean="0"/>
          </a:p>
          <a:p>
            <a:pPr marL="0" indent="0">
              <a:buNone/>
            </a:pPr>
            <a:r>
              <a:rPr lang="pt-BR" dirty="0" smtClean="0"/>
              <a:t>A capacidade dos homens para sentir está fisicamente separada da capacidade deles para articular; os centros emocionais do cérebro masculino estão localizados muito mais discretamente que nas mulheres. Não é que ele está fechado - </a:t>
            </a:r>
            <a:r>
              <a:rPr lang="pt-BR" dirty="0" smtClean="0"/>
              <a:t>mas </a:t>
            </a:r>
            <a:r>
              <a:rPr lang="pt-BR" dirty="0" smtClean="0"/>
              <a:t>que as emoções dele estão em uma caixa separada, em um quarto separado, um quarto no vocabulário de ação - fazendo coisas, compartilhando atividades, expressando sentimentos por presentes, favores, e cortesias físicas.  </a:t>
            </a:r>
            <a:endParaRPr lang="pt-BR" noProof="0" dirty="0" smtClean="0"/>
          </a:p>
        </p:txBody>
      </p:sp>
      <p:sp>
        <p:nvSpPr>
          <p:cNvPr id="4" name="Slide Number Placeholder 3"/>
          <p:cNvSpPr>
            <a:spLocks noGrp="1"/>
          </p:cNvSpPr>
          <p:nvPr>
            <p:ph type="sldNum" sz="quarter" idx="12"/>
          </p:nvPr>
        </p:nvSpPr>
        <p:spPr/>
        <p:txBody>
          <a:bodyPr/>
          <a:lstStyle/>
          <a:p>
            <a:fld id="{64B2D999-5781-44F1-80D2-850D510B5CAB}" type="slidenum">
              <a:rPr lang="pt-BR" smtClean="0"/>
              <a:pPr/>
              <a:t>75</a:t>
            </a:fld>
            <a:endParaRPr lang="pt-BR"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3"/>
            </a:pPr>
            <a:r>
              <a:rPr lang="pt-BR" dirty="0" smtClean="0"/>
              <a:t>Diferenças em Nossa Percepção dos Papeis no Matrimonio. </a:t>
            </a:r>
          </a:p>
          <a:p>
            <a:pPr marL="898525" indent="-898525" algn="ctr">
              <a:buNone/>
              <a:tabLst>
                <a:tab pos="365125" algn="l"/>
              </a:tabLst>
            </a:pPr>
            <a:r>
              <a:rPr lang="pt-BR" dirty="0" smtClean="0"/>
              <a:t>Relação Verso Ação </a:t>
            </a:r>
          </a:p>
          <a:p>
            <a:pPr marL="0" lvl="0" indent="0">
              <a:buNone/>
            </a:pPr>
            <a:endParaRPr lang="pt-BR" sz="1400" dirty="0" smtClean="0"/>
          </a:p>
          <a:p>
            <a:pPr marL="0" indent="0">
              <a:buNone/>
            </a:pPr>
            <a:r>
              <a:rPr lang="pt-BR" dirty="0" smtClean="0"/>
              <a:t>Segurando uma porta aberta, ou levando os mantimentos para casa não é nenhuma mera convenção social; e a parte masculina dele para 'Eu me importo com você’.</a:t>
            </a:r>
            <a:endParaRPr lang="pt-BR" noProof="0" dirty="0" smtClean="0"/>
          </a:p>
        </p:txBody>
      </p:sp>
      <p:sp>
        <p:nvSpPr>
          <p:cNvPr id="4" name="Slide Number Placeholder 3"/>
          <p:cNvSpPr>
            <a:spLocks noGrp="1"/>
          </p:cNvSpPr>
          <p:nvPr>
            <p:ph type="sldNum" sz="quarter" idx="12"/>
          </p:nvPr>
        </p:nvSpPr>
        <p:spPr/>
        <p:txBody>
          <a:bodyPr/>
          <a:lstStyle/>
          <a:p>
            <a:fld id="{64B2D999-5781-44F1-80D2-850D510B5CAB}" type="slidenum">
              <a:rPr lang="pt-BR" smtClean="0"/>
              <a:pPr/>
              <a:t>76</a:t>
            </a:fld>
            <a:endParaRPr lang="pt-BR"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3"/>
            </a:pPr>
            <a:r>
              <a:rPr lang="pt-BR" dirty="0" smtClean="0"/>
              <a:t>Diferenças em Nossa Percepção dos Papeis no Matrimonio.</a:t>
            </a:r>
          </a:p>
          <a:p>
            <a:pPr marL="898525" indent="-898525" algn="ctr">
              <a:buNone/>
              <a:tabLst>
                <a:tab pos="365125" algn="l"/>
              </a:tabLst>
            </a:pPr>
            <a:r>
              <a:rPr lang="pt-BR" dirty="0" smtClean="0"/>
              <a:t>Relação Verso Ação </a:t>
            </a:r>
          </a:p>
          <a:p>
            <a:pPr marL="0" lvl="0" indent="0">
              <a:buNone/>
            </a:pPr>
            <a:endParaRPr lang="pt-BR" sz="1400" dirty="0" smtClean="0"/>
          </a:p>
          <a:p>
            <a:pPr marL="0" indent="0">
              <a:buNone/>
            </a:pPr>
            <a:r>
              <a:rPr lang="pt-BR" dirty="0" smtClean="0"/>
              <a:t>Contudo o compartilhamento de confianças e sentimentos, é indissoluvelmente parte dos desejos íntimos da mulher. </a:t>
            </a:r>
          </a:p>
          <a:p>
            <a:pPr marL="0" indent="0">
              <a:buNone/>
            </a:pPr>
            <a:endParaRPr lang="pt-BR" sz="1400" dirty="0" smtClean="0"/>
          </a:p>
          <a:p>
            <a:pPr marL="0" indent="0">
              <a:buNone/>
            </a:pPr>
            <a:r>
              <a:rPr lang="pt-BR" dirty="0" smtClean="0"/>
              <a:t>As mulheres são mais emocionais porque eles mais especificamente são projetadas a importar com as pessoas. Elas sofrem a angustia de outras pessoas como o próprio. </a:t>
            </a:r>
          </a:p>
        </p:txBody>
      </p:sp>
      <p:sp>
        <p:nvSpPr>
          <p:cNvPr id="4" name="Slide Number Placeholder 3"/>
          <p:cNvSpPr>
            <a:spLocks noGrp="1"/>
          </p:cNvSpPr>
          <p:nvPr>
            <p:ph type="sldNum" sz="quarter" idx="12"/>
          </p:nvPr>
        </p:nvSpPr>
        <p:spPr/>
        <p:txBody>
          <a:bodyPr/>
          <a:lstStyle/>
          <a:p>
            <a:fld id="{64B2D999-5781-44F1-80D2-850D510B5CAB}" type="slidenum">
              <a:rPr lang="pt-BR" smtClean="0"/>
              <a:pPr/>
              <a:t>77</a:t>
            </a:fld>
            <a:endParaRPr lang="pt-BR"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3"/>
            </a:pPr>
            <a:r>
              <a:rPr lang="pt-BR" dirty="0" smtClean="0"/>
              <a:t>Diferenças em Nossa Percepção dos Papeis no Matrimonio.</a:t>
            </a:r>
          </a:p>
          <a:p>
            <a:pPr marL="898525" indent="-898525" algn="ctr">
              <a:buNone/>
              <a:tabLst>
                <a:tab pos="365125" algn="l"/>
              </a:tabLst>
            </a:pPr>
            <a:r>
              <a:rPr lang="pt-BR" dirty="0" smtClean="0"/>
              <a:t>Relação Verso Ação </a:t>
            </a:r>
          </a:p>
          <a:p>
            <a:pPr marL="0" lvl="0" indent="0">
              <a:buNone/>
            </a:pPr>
            <a:endParaRPr lang="pt-BR" sz="1400" dirty="0" smtClean="0"/>
          </a:p>
          <a:p>
            <a:pPr marL="0" indent="0">
              <a:buNone/>
            </a:pPr>
            <a:r>
              <a:rPr lang="pt-BR" dirty="0" smtClean="0"/>
              <a:t>Homens, com o seus cérebros de 'fazer', </a:t>
            </a:r>
            <a:r>
              <a:rPr lang="pt-BR" dirty="0" smtClean="0"/>
              <a:t>respondem </a:t>
            </a:r>
            <a:r>
              <a:rPr lang="pt-BR" dirty="0" smtClean="0"/>
              <a:t>a angustia do outro procurando uma solução pratica a isto. Para a mãe, o choro do bebe alcança o coração dela. </a:t>
            </a:r>
          </a:p>
          <a:p>
            <a:pPr marL="0" indent="0">
              <a:buNone/>
            </a:pPr>
            <a:endParaRPr lang="pt-BR" sz="1400" noProof="0" dirty="0" smtClean="0"/>
          </a:p>
          <a:p>
            <a:pPr marL="0" indent="0">
              <a:buNone/>
            </a:pPr>
            <a:r>
              <a:rPr lang="pt-BR" dirty="0" smtClean="0"/>
              <a:t>Homens expressam frequentemente o lado atencioso deles brincando com crianças - novamente, fazendo coisas. </a:t>
            </a:r>
          </a:p>
          <a:p>
            <a:pPr marL="0" indent="0">
              <a:buNone/>
            </a:pPr>
            <a:endParaRPr lang="pt-BR" noProof="0" dirty="0" smtClean="0"/>
          </a:p>
        </p:txBody>
      </p:sp>
      <p:sp>
        <p:nvSpPr>
          <p:cNvPr id="4" name="Slide Number Placeholder 3"/>
          <p:cNvSpPr>
            <a:spLocks noGrp="1"/>
          </p:cNvSpPr>
          <p:nvPr>
            <p:ph type="sldNum" sz="quarter" idx="12"/>
          </p:nvPr>
        </p:nvSpPr>
        <p:spPr/>
        <p:txBody>
          <a:bodyPr/>
          <a:lstStyle/>
          <a:p>
            <a:fld id="{64B2D999-5781-44F1-80D2-850D510B5CAB}" type="slidenum">
              <a:rPr lang="pt-BR" smtClean="0"/>
              <a:pPr/>
              <a:t>78</a:t>
            </a:fld>
            <a:endParaRPr lang="pt-BR"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3"/>
            </a:pPr>
            <a:r>
              <a:rPr lang="pt-BR" dirty="0" smtClean="0"/>
              <a:t>Diferenças em Nossa Percepção dos Papeis no Matrimonio.</a:t>
            </a:r>
          </a:p>
          <a:p>
            <a:pPr marL="898525" indent="-898525" algn="ctr">
              <a:buNone/>
              <a:tabLst>
                <a:tab pos="365125" algn="l"/>
              </a:tabLst>
            </a:pPr>
            <a:r>
              <a:rPr lang="pt-BR" dirty="0" smtClean="0"/>
              <a:t>Relação Verso Ação </a:t>
            </a:r>
          </a:p>
          <a:p>
            <a:pPr marL="0" lvl="0" indent="0">
              <a:buNone/>
            </a:pPr>
            <a:endParaRPr lang="pt-BR" sz="1400" dirty="0" smtClean="0"/>
          </a:p>
          <a:p>
            <a:pPr marL="0" indent="0">
              <a:buNone/>
            </a:pPr>
            <a:r>
              <a:rPr lang="pt-BR" dirty="0" smtClean="0"/>
              <a:t>O cérebro masculino é programado para ação em lugar de pessoas. Ignora megabytes de informação pessoal, como as sugestões delicadas para as quais as mulheres respondem. O homem não pode entender por que as mulheres passam tanto tempo agonizando sobre uma relação, tanto quanta ela pode compreender por que ele passa tanto tempo mexendo com o carro. </a:t>
            </a:r>
            <a:endParaRPr lang="pt-BR" noProof="0" dirty="0" smtClean="0"/>
          </a:p>
        </p:txBody>
      </p:sp>
      <p:sp>
        <p:nvSpPr>
          <p:cNvPr id="4" name="Slide Number Placeholder 3"/>
          <p:cNvSpPr>
            <a:spLocks noGrp="1"/>
          </p:cNvSpPr>
          <p:nvPr>
            <p:ph type="sldNum" sz="quarter" idx="12"/>
          </p:nvPr>
        </p:nvSpPr>
        <p:spPr/>
        <p:txBody>
          <a:bodyPr/>
          <a:lstStyle/>
          <a:p>
            <a:fld id="{64B2D999-5781-44F1-80D2-850D510B5CAB}" type="slidenum">
              <a:rPr lang="pt-BR" smtClean="0"/>
              <a:pPr/>
              <a:t>79</a:t>
            </a:fld>
            <a:endParaRPr lang="pt-B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dirty="0" smtClean="0"/>
              <a:t>AS DIFERENÇAS ENTRE O HOMEM E A MULHER </a:t>
            </a:r>
            <a:endParaRPr lang="pt-BR" noProof="0" dirty="0"/>
          </a:p>
        </p:txBody>
      </p:sp>
      <p:sp>
        <p:nvSpPr>
          <p:cNvPr id="3" name="Content Placeholder 2"/>
          <p:cNvSpPr>
            <a:spLocks noGrp="1"/>
          </p:cNvSpPr>
          <p:nvPr>
            <p:ph idx="1"/>
          </p:nvPr>
        </p:nvSpPr>
        <p:spPr>
          <a:xfrm>
            <a:off x="467544" y="1412776"/>
            <a:ext cx="8229600" cy="4525963"/>
          </a:xfrm>
        </p:spPr>
        <p:txBody>
          <a:bodyPr>
            <a:normAutofit/>
          </a:bodyPr>
          <a:lstStyle/>
          <a:p>
            <a:pPr marL="0" indent="0">
              <a:buNone/>
            </a:pPr>
            <a:r>
              <a:rPr lang="pt-BR" noProof="0" dirty="0" smtClean="0"/>
              <a:t>A maior parte das diferenças entre os homens e as mulheres é </a:t>
            </a:r>
            <a:r>
              <a:rPr lang="pt-BR" dirty="0" smtClean="0"/>
              <a:t>criada </a:t>
            </a:r>
            <a:r>
              <a:rPr lang="pt-BR" dirty="0" smtClean="0"/>
              <a:t>por Deus.  As diferenças não são um problema, mas a maneira que reagimos </a:t>
            </a:r>
            <a:r>
              <a:rPr lang="pt-BR" dirty="0" smtClean="0"/>
              <a:t>à </a:t>
            </a:r>
            <a:r>
              <a:rPr lang="pt-BR" dirty="0" smtClean="0"/>
              <a:t>estas diferenças.</a:t>
            </a:r>
          </a:p>
          <a:p>
            <a:pPr marL="0" indent="0">
              <a:buNone/>
            </a:pPr>
            <a:endParaRPr lang="pt-BR" noProof="0" dirty="0" smtClean="0"/>
          </a:p>
          <a:p>
            <a:pPr marL="0" indent="0">
              <a:buNone/>
            </a:pPr>
            <a:r>
              <a:rPr lang="pt-BR" dirty="0" smtClean="0"/>
              <a:t>As diferenças que queremos tratar neste estudo vêm da maneira diferente que Deus criou o </a:t>
            </a:r>
            <a:r>
              <a:rPr lang="pt-BR" dirty="0" smtClean="0"/>
              <a:t>cérebro </a:t>
            </a:r>
            <a:r>
              <a:rPr lang="pt-BR" dirty="0" smtClean="0"/>
              <a:t>masculino e o cérebro feminino.  Somos criados bem diferentes.</a:t>
            </a:r>
            <a:endParaRPr lang="pt-BR" noProof="0" dirty="0"/>
          </a:p>
        </p:txBody>
      </p:sp>
      <p:pic>
        <p:nvPicPr>
          <p:cNvPr id="6" name="Picture 5" descr="Índice.jpg"/>
          <p:cNvPicPr>
            <a:picLocks noChangeAspect="1"/>
          </p:cNvPicPr>
          <p:nvPr/>
        </p:nvPicPr>
        <p:blipFill>
          <a:blip r:embed="rId2" cstate="print"/>
          <a:stretch>
            <a:fillRect/>
          </a:stretch>
        </p:blipFill>
        <p:spPr>
          <a:xfrm>
            <a:off x="2915816" y="4797152"/>
            <a:ext cx="2667000" cy="1714500"/>
          </a:xfrm>
          <a:prstGeom prst="rect">
            <a:avLst/>
          </a:prstGeom>
        </p:spPr>
      </p:pic>
      <p:sp>
        <p:nvSpPr>
          <p:cNvPr id="5" name="Slide Number Placeholder 4"/>
          <p:cNvSpPr>
            <a:spLocks noGrp="1"/>
          </p:cNvSpPr>
          <p:nvPr>
            <p:ph type="sldNum" sz="quarter" idx="12"/>
          </p:nvPr>
        </p:nvSpPr>
        <p:spPr/>
        <p:txBody>
          <a:bodyPr/>
          <a:lstStyle/>
          <a:p>
            <a:fld id="{64B2D999-5781-44F1-80D2-850D510B5CAB}" type="slidenum">
              <a:rPr lang="pt-BR" smtClean="0"/>
              <a:pPr/>
              <a:t>8</a:t>
            </a:fld>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3"/>
            </a:pPr>
            <a:r>
              <a:rPr lang="pt-BR" dirty="0" smtClean="0"/>
              <a:t>Diferenças em Nossa Percepção dos Papeis no Matrimonio.</a:t>
            </a:r>
          </a:p>
          <a:p>
            <a:pPr marL="898525" indent="-898525" algn="ctr">
              <a:buNone/>
              <a:tabLst>
                <a:tab pos="365125" algn="l"/>
              </a:tabLst>
            </a:pPr>
            <a:r>
              <a:rPr lang="pt-BR" dirty="0" smtClean="0"/>
              <a:t>Relação Verso Ação </a:t>
            </a:r>
          </a:p>
          <a:p>
            <a:pPr marL="0" lvl="0" indent="0">
              <a:buNone/>
            </a:pPr>
            <a:endParaRPr lang="pt-BR" dirty="0" smtClean="0"/>
          </a:p>
          <a:p>
            <a:pPr marL="0" lvl="0" indent="0">
              <a:buNone/>
            </a:pPr>
            <a:r>
              <a:rPr lang="pt-BR" dirty="0" smtClean="0"/>
              <a:t>Mulheres raramente entendem </a:t>
            </a:r>
            <a:r>
              <a:rPr lang="pt-BR" dirty="0" smtClean="0"/>
              <a:t>esta </a:t>
            </a:r>
            <a:r>
              <a:rPr lang="pt-BR" dirty="0" smtClean="0"/>
              <a:t>distancia do homem da intimidade; os homens precisam simplesmente de mais 'espaço' em todo o sentido. Não é nenhuma coincidência que o passatempo masculino favorito - pescando - envolve solidão, espaço, e a liberdade de qualquer necessidade de conversar. </a:t>
            </a:r>
            <a:endParaRPr lang="pt-BR" noProof="0" dirty="0" smtClean="0"/>
          </a:p>
        </p:txBody>
      </p:sp>
      <p:sp>
        <p:nvSpPr>
          <p:cNvPr id="4" name="Slide Number Placeholder 3"/>
          <p:cNvSpPr>
            <a:spLocks noGrp="1"/>
          </p:cNvSpPr>
          <p:nvPr>
            <p:ph type="sldNum" sz="quarter" idx="12"/>
          </p:nvPr>
        </p:nvSpPr>
        <p:spPr/>
        <p:txBody>
          <a:bodyPr/>
          <a:lstStyle/>
          <a:p>
            <a:fld id="{64B2D999-5781-44F1-80D2-850D510B5CAB}" type="slidenum">
              <a:rPr lang="pt-BR" smtClean="0"/>
              <a:pPr/>
              <a:t>80</a:t>
            </a:fld>
            <a:endParaRPr lang="pt-BR"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3"/>
            </a:pPr>
            <a:r>
              <a:rPr lang="pt-BR" dirty="0" smtClean="0"/>
              <a:t>Diferenças em Nossa Percepção dos Papeis no Matrimonio.</a:t>
            </a:r>
          </a:p>
          <a:p>
            <a:pPr marL="898525" indent="-898525" algn="ctr">
              <a:buNone/>
              <a:tabLst>
                <a:tab pos="365125" algn="l"/>
              </a:tabLst>
            </a:pPr>
            <a:r>
              <a:rPr lang="pt-BR" dirty="0" smtClean="0"/>
              <a:t>Relação Verso Ação </a:t>
            </a:r>
          </a:p>
          <a:p>
            <a:pPr marL="0" lvl="0" indent="0">
              <a:buNone/>
            </a:pPr>
            <a:endParaRPr lang="pt-BR" sz="1400" dirty="0" smtClean="0"/>
          </a:p>
          <a:p>
            <a:pPr marL="0" lvl="0" indent="0">
              <a:buNone/>
            </a:pPr>
            <a:r>
              <a:rPr lang="pt-BR" dirty="0" smtClean="0"/>
              <a:t>O cérebro do homem não é afinado para intimidade, enquanto o cérebro da mulher é, e ela sempre deseja para mais intimidade, é um reflexo do cérebro. </a:t>
            </a:r>
          </a:p>
          <a:p>
            <a:pPr marL="0" indent="0">
              <a:buNone/>
            </a:pPr>
            <a:endParaRPr lang="pt-BR" sz="1400" dirty="0" smtClean="0"/>
          </a:p>
          <a:p>
            <a:pPr marL="0" indent="0">
              <a:buNone/>
            </a:pPr>
            <a:r>
              <a:rPr lang="pt-BR" dirty="0" smtClean="0"/>
              <a:t>Mulheres, então, veem, ouvem, e sentem mais, e o que eles veem, ouçam e sintam significa mais para eles. Mulheres choram mais frequentemente. Elas estão recebendo mais impulso emocional e reagem mais fortemente a isto, e expressam isto com maior forca. </a:t>
            </a:r>
          </a:p>
          <a:p>
            <a:pPr marL="0" lvl="0" indent="0">
              <a:buNone/>
            </a:pPr>
            <a:endParaRPr lang="pt-BR" noProof="0" dirty="0" smtClean="0"/>
          </a:p>
        </p:txBody>
      </p:sp>
      <p:sp>
        <p:nvSpPr>
          <p:cNvPr id="4" name="Slide Number Placeholder 3"/>
          <p:cNvSpPr>
            <a:spLocks noGrp="1"/>
          </p:cNvSpPr>
          <p:nvPr>
            <p:ph type="sldNum" sz="quarter" idx="12"/>
          </p:nvPr>
        </p:nvSpPr>
        <p:spPr/>
        <p:txBody>
          <a:bodyPr/>
          <a:lstStyle/>
          <a:p>
            <a:fld id="{64B2D999-5781-44F1-80D2-850D510B5CAB}" type="slidenum">
              <a:rPr lang="pt-BR" smtClean="0"/>
              <a:pPr/>
              <a:t>81</a:t>
            </a:fld>
            <a:endParaRPr lang="pt-BR"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3"/>
            </a:pPr>
            <a:r>
              <a:rPr lang="pt-BR" dirty="0" smtClean="0"/>
              <a:t>Diferenças em Nossa Percepção dos Papeis no Matrimonio.</a:t>
            </a:r>
          </a:p>
          <a:p>
            <a:pPr marL="898525" indent="-898525" algn="ctr">
              <a:buNone/>
              <a:tabLst>
                <a:tab pos="365125" algn="l"/>
              </a:tabLst>
            </a:pPr>
            <a:r>
              <a:rPr lang="pt-BR" dirty="0" smtClean="0"/>
              <a:t>Relação Verso Ação </a:t>
            </a:r>
          </a:p>
          <a:p>
            <a:pPr marL="0" lvl="0" indent="0">
              <a:buNone/>
            </a:pPr>
            <a:endParaRPr lang="pt-BR" sz="1400" dirty="0" smtClean="0"/>
          </a:p>
          <a:p>
            <a:pPr marL="0" lvl="0" indent="0">
              <a:buNone/>
            </a:pPr>
            <a:r>
              <a:rPr lang="pt-BR" dirty="0" smtClean="0"/>
              <a:t>Os homens choram menos porque eles não têm realmente registrado a lesão ou o insulto, ou em nada ou não a mesma extensão. Significa menos literalmente para ele. </a:t>
            </a:r>
          </a:p>
          <a:p>
            <a:pPr marL="0" lvl="0" indent="0">
              <a:buNone/>
            </a:pPr>
            <a:endParaRPr lang="pt-BR" sz="1400" dirty="0" smtClean="0"/>
          </a:p>
          <a:p>
            <a:pPr marL="0" indent="0">
              <a:buNone/>
            </a:pPr>
            <a:r>
              <a:rPr lang="pt-BR" dirty="0" smtClean="0"/>
              <a:t>As mulheres escolhem e acentuam palavras exageradamente. A sensação de proporção dela e diferente do seu. Ele é literal, objetivo; ela e aproximada, subjetiva. </a:t>
            </a:r>
          </a:p>
          <a:p>
            <a:pPr marL="0" lvl="0" indent="0">
              <a:buNone/>
            </a:pPr>
            <a:endParaRPr lang="pt-BR" noProof="0" dirty="0" smtClean="0"/>
          </a:p>
        </p:txBody>
      </p:sp>
      <p:sp>
        <p:nvSpPr>
          <p:cNvPr id="4" name="Slide Number Placeholder 3"/>
          <p:cNvSpPr>
            <a:spLocks noGrp="1"/>
          </p:cNvSpPr>
          <p:nvPr>
            <p:ph type="sldNum" sz="quarter" idx="12"/>
          </p:nvPr>
        </p:nvSpPr>
        <p:spPr/>
        <p:txBody>
          <a:bodyPr/>
          <a:lstStyle/>
          <a:p>
            <a:fld id="{64B2D999-5781-44F1-80D2-850D510B5CAB}" type="slidenum">
              <a:rPr lang="pt-BR" smtClean="0"/>
              <a:pPr/>
              <a:t>82</a:t>
            </a:fld>
            <a:endParaRPr lang="pt-BR"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3"/>
            </a:pPr>
            <a:r>
              <a:rPr lang="pt-BR" dirty="0" smtClean="0"/>
              <a:t>Diferenças em Nossa Percepção dos Papeis no Matrimonio.</a:t>
            </a:r>
          </a:p>
          <a:p>
            <a:pPr marL="898525" indent="-898525" algn="ctr">
              <a:buNone/>
              <a:tabLst>
                <a:tab pos="365125" algn="l"/>
              </a:tabLst>
            </a:pPr>
            <a:r>
              <a:rPr lang="pt-BR" dirty="0" smtClean="0"/>
              <a:t>Relação Verso Ação </a:t>
            </a:r>
          </a:p>
          <a:p>
            <a:pPr marL="0" lvl="0" indent="0">
              <a:buNone/>
            </a:pPr>
            <a:endParaRPr lang="pt-BR" sz="1400" dirty="0" smtClean="0"/>
          </a:p>
          <a:p>
            <a:pPr marL="0" indent="0">
              <a:buNone/>
            </a:pPr>
            <a:r>
              <a:rPr lang="pt-BR" dirty="0" smtClean="0"/>
              <a:t>Raiva também é outra reflexão do preconceito masculino do cérebro. Pessoas se tomam objetos, coisas para com quem pode gritar e berrar. </a:t>
            </a:r>
          </a:p>
          <a:p>
            <a:pPr marL="0" indent="0">
              <a:buNone/>
            </a:pPr>
            <a:endParaRPr lang="pt-BR" sz="1400" dirty="0" smtClean="0"/>
          </a:p>
          <a:p>
            <a:pPr marL="0" indent="0">
              <a:buNone/>
            </a:pPr>
            <a:r>
              <a:rPr lang="pt-BR" dirty="0" smtClean="0"/>
              <a:t>Matrimonios </a:t>
            </a:r>
            <a:r>
              <a:rPr lang="pt-BR" dirty="0" smtClean="0"/>
              <a:t>funcionam, contra todo a disparidade, não porque as mulheres são submissas e acomodam os seus maridos dominantes; </a:t>
            </a:r>
            <a:r>
              <a:rPr lang="pt-BR" dirty="0" smtClean="0"/>
              <a:t>matrimonios </a:t>
            </a:r>
            <a:r>
              <a:rPr lang="pt-BR" dirty="0" smtClean="0"/>
              <a:t>funcionam por causa das naturais habilidades sociais das mulheres - e chamado "inteligência social" - que as permitem a administrar uma relação tanto melhor que um homem. </a:t>
            </a:r>
            <a:endParaRPr lang="pt-BR" noProof="0" dirty="0" smtClean="0"/>
          </a:p>
        </p:txBody>
      </p:sp>
      <p:sp>
        <p:nvSpPr>
          <p:cNvPr id="4" name="Slide Number Placeholder 3"/>
          <p:cNvSpPr>
            <a:spLocks noGrp="1"/>
          </p:cNvSpPr>
          <p:nvPr>
            <p:ph type="sldNum" sz="quarter" idx="12"/>
          </p:nvPr>
        </p:nvSpPr>
        <p:spPr/>
        <p:txBody>
          <a:bodyPr/>
          <a:lstStyle/>
          <a:p>
            <a:fld id="{64B2D999-5781-44F1-80D2-850D510B5CAB}" type="slidenum">
              <a:rPr lang="pt-BR" smtClean="0"/>
              <a:pPr/>
              <a:t>83</a:t>
            </a:fld>
            <a:endParaRPr lang="pt-BR"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3"/>
            </a:pPr>
            <a:r>
              <a:rPr lang="pt-BR" dirty="0" smtClean="0"/>
              <a:t>Diferenças em Nossa Percepção dos Papeis no Matrimonio.</a:t>
            </a:r>
          </a:p>
          <a:p>
            <a:pPr marL="898525" indent="-898525" algn="ctr">
              <a:buNone/>
              <a:tabLst>
                <a:tab pos="365125" algn="l"/>
              </a:tabLst>
            </a:pPr>
            <a:r>
              <a:rPr lang="pt-BR" dirty="0" smtClean="0"/>
              <a:t>Relação Verso Ação </a:t>
            </a:r>
          </a:p>
          <a:p>
            <a:pPr marL="0" lvl="0" indent="0">
              <a:buNone/>
            </a:pPr>
            <a:endParaRPr lang="pt-BR" sz="1400" dirty="0" smtClean="0"/>
          </a:p>
          <a:p>
            <a:pPr marL="0" indent="0">
              <a:buNone/>
            </a:pPr>
            <a:r>
              <a:rPr lang="pt-BR" dirty="0" smtClean="0"/>
              <a:t>As mulheres podem predizer e podem entender o comportamento humano melhor que os homens, podem sentir os motivos atrás do falar e comportamento. </a:t>
            </a:r>
          </a:p>
          <a:p>
            <a:pPr marL="0" indent="0">
              <a:buNone/>
            </a:pPr>
            <a:endParaRPr lang="pt-BR" sz="1400" dirty="0" smtClean="0"/>
          </a:p>
          <a:p>
            <a:pPr marL="0" indent="0">
              <a:buNone/>
            </a:pPr>
            <a:r>
              <a:rPr lang="pt-BR" dirty="0" smtClean="0"/>
              <a:t>Importa as mulheres se suas casas são ou não são lugares agradáveis e higiênicos para habitar, porque o que importa para as mulheres - amor, afeto, relações, segurança - acontece em casa. </a:t>
            </a:r>
          </a:p>
          <a:p>
            <a:pPr marL="0" indent="0">
              <a:buNone/>
            </a:pPr>
            <a:endParaRPr lang="pt-BR" dirty="0" smtClean="0"/>
          </a:p>
          <a:p>
            <a:pPr marL="0" indent="0">
              <a:buNone/>
            </a:pPr>
            <a:endParaRPr lang="pt-BR" dirty="0" smtClean="0"/>
          </a:p>
        </p:txBody>
      </p:sp>
      <p:sp>
        <p:nvSpPr>
          <p:cNvPr id="4" name="Slide Number Placeholder 3"/>
          <p:cNvSpPr>
            <a:spLocks noGrp="1"/>
          </p:cNvSpPr>
          <p:nvPr>
            <p:ph type="sldNum" sz="quarter" idx="12"/>
          </p:nvPr>
        </p:nvSpPr>
        <p:spPr/>
        <p:txBody>
          <a:bodyPr/>
          <a:lstStyle/>
          <a:p>
            <a:fld id="{64B2D999-5781-44F1-80D2-850D510B5CAB}" type="slidenum">
              <a:rPr lang="pt-BR" smtClean="0"/>
              <a:pPr/>
              <a:t>84</a:t>
            </a:fld>
            <a:endParaRPr lang="pt-BR"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3"/>
            </a:pPr>
            <a:r>
              <a:rPr lang="pt-BR" dirty="0" smtClean="0"/>
              <a:t>Diferenças em Nossa Percepção dos Papeis no Matrimonio.</a:t>
            </a:r>
          </a:p>
          <a:p>
            <a:pPr marL="898525" indent="-898525" algn="ctr">
              <a:buNone/>
              <a:tabLst>
                <a:tab pos="365125" algn="l"/>
              </a:tabLst>
            </a:pPr>
            <a:r>
              <a:rPr lang="pt-BR" dirty="0" smtClean="0"/>
              <a:t>Relação Verso Ação </a:t>
            </a:r>
          </a:p>
          <a:p>
            <a:pPr marL="0" lvl="0" indent="0">
              <a:buNone/>
            </a:pPr>
            <a:endParaRPr lang="pt-BR" dirty="0" smtClean="0"/>
          </a:p>
          <a:p>
            <a:pPr marL="0" indent="0">
              <a:buNone/>
            </a:pPr>
            <a:r>
              <a:rPr lang="pt-BR" dirty="0" smtClean="0"/>
              <a:t>Para homens, o escritório ou o chão da fabrica e da mesma importância como a da casa. </a:t>
            </a:r>
          </a:p>
          <a:p>
            <a:pPr marL="0" indent="0">
              <a:buNone/>
            </a:pPr>
            <a:endParaRPr lang="pt-BR" noProof="0" dirty="0" smtClean="0"/>
          </a:p>
          <a:p>
            <a:pPr marL="0" indent="0">
              <a:buNone/>
            </a:pPr>
            <a:r>
              <a:rPr lang="pt-BR" dirty="0" smtClean="0"/>
              <a:t>Um homem coloca menos importância a aparecia pessoal - ou na esposa dele, ou nele, não nota o vestido novo dela, ou obstinadamente resiste as demandas dela que ele deveria comprar  uma calca nova. </a:t>
            </a:r>
          </a:p>
          <a:p>
            <a:pPr marL="0" indent="0">
              <a:buNone/>
            </a:pPr>
            <a:endParaRPr lang="pt-BR" noProof="0" dirty="0" smtClean="0"/>
          </a:p>
        </p:txBody>
      </p:sp>
      <p:sp>
        <p:nvSpPr>
          <p:cNvPr id="4" name="Slide Number Placeholder 3"/>
          <p:cNvSpPr>
            <a:spLocks noGrp="1"/>
          </p:cNvSpPr>
          <p:nvPr>
            <p:ph type="sldNum" sz="quarter" idx="12"/>
          </p:nvPr>
        </p:nvSpPr>
        <p:spPr/>
        <p:txBody>
          <a:bodyPr/>
          <a:lstStyle/>
          <a:p>
            <a:fld id="{64B2D999-5781-44F1-80D2-850D510B5CAB}" type="slidenum">
              <a:rPr lang="pt-BR" smtClean="0"/>
              <a:pPr/>
              <a:t>85</a:t>
            </a:fld>
            <a:endParaRPr lang="pt-BR"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3"/>
            </a:pPr>
            <a:r>
              <a:rPr lang="pt-BR" dirty="0" smtClean="0"/>
              <a:t>Diferenças em Nossa Percepção dos Papeis no Matrimonio.</a:t>
            </a:r>
          </a:p>
          <a:p>
            <a:pPr marL="898525" indent="-898525" algn="ctr">
              <a:buNone/>
              <a:tabLst>
                <a:tab pos="365125" algn="l"/>
              </a:tabLst>
            </a:pPr>
            <a:r>
              <a:rPr lang="pt-BR" dirty="0" smtClean="0"/>
              <a:t>Relação Verso Ação </a:t>
            </a:r>
          </a:p>
          <a:p>
            <a:pPr marL="0" lvl="0" indent="0">
              <a:buNone/>
            </a:pPr>
            <a:endParaRPr lang="pt-BR" sz="1400" dirty="0" smtClean="0"/>
          </a:p>
          <a:p>
            <a:pPr marL="0" indent="0">
              <a:buNone/>
            </a:pPr>
            <a:r>
              <a:rPr lang="pt-BR" dirty="0" smtClean="0"/>
              <a:t>Matrimonios </a:t>
            </a:r>
            <a:r>
              <a:rPr lang="pt-BR" dirty="0" smtClean="0"/>
              <a:t>saem errados quando os homens e mulheres não reconhecem, ou começam a se ressentir, as diferenças complementares de um ou do outro. </a:t>
            </a:r>
          </a:p>
          <a:p>
            <a:pPr marL="0" indent="0">
              <a:buNone/>
            </a:pPr>
            <a:endParaRPr lang="pt-BR" sz="1400" dirty="0" smtClean="0"/>
          </a:p>
          <a:p>
            <a:pPr marL="0" indent="0">
              <a:buNone/>
            </a:pPr>
            <a:r>
              <a:rPr lang="pt-BR" dirty="0" smtClean="0"/>
              <a:t>A chave para coexistência pacifica e diplomacia é negociação. O sucesso de muitos matrimonies é um tributo a superioridade das mulheres em diplomacia social. Talvez mais </a:t>
            </a:r>
            <a:r>
              <a:rPr lang="pt-BR" dirty="0" smtClean="0"/>
              <a:t>matrimonios </a:t>
            </a:r>
            <a:r>
              <a:rPr lang="pt-BR" dirty="0" smtClean="0"/>
              <a:t>seriam universalmente prósperos se homens, também, adquirissem pelo </a:t>
            </a:r>
            <a:br>
              <a:rPr lang="pt-BR" dirty="0" smtClean="0"/>
            </a:br>
            <a:r>
              <a:rPr lang="pt-BR" dirty="0" smtClean="0"/>
              <a:t>menos aquela habilidade feminina. </a:t>
            </a:r>
            <a:endParaRPr lang="pt-BR" noProof="0" dirty="0" smtClean="0"/>
          </a:p>
        </p:txBody>
      </p:sp>
      <p:sp>
        <p:nvSpPr>
          <p:cNvPr id="4" name="Slide Number Placeholder 3"/>
          <p:cNvSpPr>
            <a:spLocks noGrp="1"/>
          </p:cNvSpPr>
          <p:nvPr>
            <p:ph type="sldNum" sz="quarter" idx="12"/>
          </p:nvPr>
        </p:nvSpPr>
        <p:spPr/>
        <p:txBody>
          <a:bodyPr/>
          <a:lstStyle/>
          <a:p>
            <a:fld id="{64B2D999-5781-44F1-80D2-850D510B5CAB}" type="slidenum">
              <a:rPr lang="pt-BR" smtClean="0"/>
              <a:pPr/>
              <a:t>86</a:t>
            </a:fld>
            <a:endParaRPr lang="pt-BR"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4"/>
            </a:pPr>
            <a:r>
              <a:rPr lang="pt-BR" dirty="0" smtClean="0"/>
              <a:t>Diferenças em Nossa Percepção de Papeis Profissionais.</a:t>
            </a:r>
          </a:p>
          <a:p>
            <a:pPr marL="457200" indent="-457200">
              <a:buAutoNum type="arabicPeriod" startAt="4"/>
            </a:pPr>
            <a:endParaRPr lang="pt-BR" sz="1400" dirty="0" smtClean="0"/>
          </a:p>
          <a:p>
            <a:pPr marL="0" indent="0">
              <a:buNone/>
              <a:tabLst>
                <a:tab pos="365125" algn="l"/>
              </a:tabLst>
            </a:pPr>
            <a:r>
              <a:rPr lang="pt-BR" dirty="0" smtClean="0"/>
              <a:t>Trabalho, sucesso, e ambição simplesmente significam coisas diferentes para os sexos diferentes. </a:t>
            </a:r>
          </a:p>
          <a:p>
            <a:pPr marL="0" indent="0">
              <a:buNone/>
              <a:tabLst>
                <a:tab pos="365125" algn="l"/>
              </a:tabLst>
            </a:pPr>
            <a:endParaRPr lang="pt-BR" sz="1400" dirty="0" smtClean="0"/>
          </a:p>
          <a:p>
            <a:pPr marL="0" indent="0">
              <a:buNone/>
              <a:tabLst>
                <a:tab pos="365125" algn="l"/>
              </a:tabLst>
            </a:pPr>
            <a:r>
              <a:rPr lang="pt-BR" dirty="0" smtClean="0"/>
              <a:t>Homens se preocupam mais com prestigio acadêmico e poder institucional, mulheres com estudantes em desenvolvimento, nutrindo bolsa de estudos e promovendo serviço institucional. </a:t>
            </a:r>
          </a:p>
        </p:txBody>
      </p:sp>
      <p:sp>
        <p:nvSpPr>
          <p:cNvPr id="4" name="Slide Number Placeholder 3"/>
          <p:cNvSpPr>
            <a:spLocks noGrp="1"/>
          </p:cNvSpPr>
          <p:nvPr>
            <p:ph type="sldNum" sz="quarter" idx="12"/>
          </p:nvPr>
        </p:nvSpPr>
        <p:spPr/>
        <p:txBody>
          <a:bodyPr/>
          <a:lstStyle/>
          <a:p>
            <a:fld id="{64B2D999-5781-44F1-80D2-850D510B5CAB}" type="slidenum">
              <a:rPr lang="pt-BR" smtClean="0"/>
              <a:pPr/>
              <a:t>87</a:t>
            </a:fld>
            <a:endParaRPr lang="pt-BR"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4"/>
            </a:pPr>
            <a:r>
              <a:rPr lang="pt-BR" dirty="0" smtClean="0"/>
              <a:t>Diferenças em Nossa Percepção de Papeis Profissionais.</a:t>
            </a:r>
          </a:p>
          <a:p>
            <a:pPr marL="457200" indent="-457200">
              <a:buAutoNum type="arabicPeriod" startAt="4"/>
            </a:pPr>
            <a:endParaRPr lang="pt-BR" sz="1400" dirty="0" smtClean="0"/>
          </a:p>
          <a:p>
            <a:pPr marL="0" indent="0">
              <a:buNone/>
              <a:tabLst>
                <a:tab pos="365125" algn="l"/>
              </a:tabLst>
            </a:pPr>
            <a:r>
              <a:rPr lang="pt-BR" dirty="0" smtClean="0"/>
              <a:t>Professoras veem o trabalho delas mais em termos de ensinar e serviço, enquanto os homens são orientados mais para pesquisa e publicação - os campos acadêmicos onde </a:t>
            </a:r>
            <a:r>
              <a:rPr lang="pt-BR" dirty="0" smtClean="0"/>
              <a:t>dão </a:t>
            </a:r>
            <a:r>
              <a:rPr lang="pt-BR" dirty="0" smtClean="0"/>
              <a:t>honras para ser ganho. </a:t>
            </a:r>
          </a:p>
          <a:p>
            <a:pPr marL="0" indent="0">
              <a:buNone/>
              <a:tabLst>
                <a:tab pos="365125" algn="l"/>
              </a:tabLst>
            </a:pPr>
            <a:endParaRPr lang="pt-BR" dirty="0" smtClean="0"/>
          </a:p>
        </p:txBody>
      </p:sp>
      <p:sp>
        <p:nvSpPr>
          <p:cNvPr id="4" name="Slide Number Placeholder 3"/>
          <p:cNvSpPr>
            <a:spLocks noGrp="1"/>
          </p:cNvSpPr>
          <p:nvPr>
            <p:ph type="sldNum" sz="quarter" idx="12"/>
          </p:nvPr>
        </p:nvSpPr>
        <p:spPr/>
        <p:txBody>
          <a:bodyPr/>
          <a:lstStyle/>
          <a:p>
            <a:fld id="{64B2D999-5781-44F1-80D2-850D510B5CAB}" type="slidenum">
              <a:rPr lang="pt-BR" smtClean="0"/>
              <a:pPr/>
              <a:t>88</a:t>
            </a:fld>
            <a:endParaRPr lang="pt-BR"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4"/>
            </a:pPr>
            <a:r>
              <a:rPr lang="pt-BR" dirty="0" smtClean="0"/>
              <a:t>Diferenças em Nossa Percepção de Papeis Profissionais.</a:t>
            </a:r>
          </a:p>
          <a:p>
            <a:pPr marL="457200" indent="-457200">
              <a:buAutoNum type="arabicPeriod" startAt="4"/>
            </a:pPr>
            <a:endParaRPr lang="pt-BR" sz="1400" dirty="0" smtClean="0"/>
          </a:p>
          <a:p>
            <a:pPr marL="0" indent="0">
              <a:buNone/>
              <a:tabLst>
                <a:tab pos="365125" algn="l"/>
              </a:tabLst>
            </a:pPr>
            <a:r>
              <a:rPr lang="pt-BR" dirty="0" smtClean="0"/>
              <a:t>Quando perguntou o que os fazem mais feliz, mais homens que as mulheres citaram simplesmente realização. Mulheres tenderam a fundir sucesso no trabalho com uma sensação de realização pessoal; a noção 'Estou mais feliz quando eu posso ter sucesso a algo que também fará outras pessoas felizes' foi endossado por 50 por cento das mulheres, mas só 15 por cento dos homens. </a:t>
            </a:r>
          </a:p>
        </p:txBody>
      </p:sp>
      <p:sp>
        <p:nvSpPr>
          <p:cNvPr id="4" name="Slide Number Placeholder 3"/>
          <p:cNvSpPr>
            <a:spLocks noGrp="1"/>
          </p:cNvSpPr>
          <p:nvPr>
            <p:ph type="sldNum" sz="quarter" idx="12"/>
          </p:nvPr>
        </p:nvSpPr>
        <p:spPr/>
        <p:txBody>
          <a:bodyPr/>
          <a:lstStyle/>
          <a:p>
            <a:fld id="{64B2D999-5781-44F1-80D2-850D510B5CAB}" type="slidenum">
              <a:rPr lang="pt-BR" smtClean="0"/>
              <a:pPr/>
              <a:t>89</a:t>
            </a:fld>
            <a:endParaRPr lang="pt-B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dirty="0" smtClean="0"/>
              <a:t>AS DIFERENÇAS ENTRE O HOMEM E A MULHER </a:t>
            </a:r>
            <a:endParaRPr lang="pt-BR" noProof="0" dirty="0"/>
          </a:p>
        </p:txBody>
      </p:sp>
      <p:sp>
        <p:nvSpPr>
          <p:cNvPr id="3" name="Content Placeholder 2"/>
          <p:cNvSpPr>
            <a:spLocks noGrp="1"/>
          </p:cNvSpPr>
          <p:nvPr>
            <p:ph idx="1"/>
          </p:nvPr>
        </p:nvSpPr>
        <p:spPr>
          <a:xfrm>
            <a:off x="467544" y="1412776"/>
            <a:ext cx="8229600" cy="5445224"/>
          </a:xfrm>
        </p:spPr>
        <p:txBody>
          <a:bodyPr>
            <a:normAutofit/>
          </a:bodyPr>
          <a:lstStyle/>
          <a:p>
            <a:pPr marL="0" indent="0">
              <a:buNone/>
            </a:pPr>
            <a:r>
              <a:rPr lang="pt-BR" noProof="0" dirty="0" smtClean="0"/>
              <a:t>Começando nos anos sessenta, foi desenvolvida nova pesquisa </a:t>
            </a:r>
            <a:r>
              <a:rPr lang="pt-BR" noProof="0" dirty="0" smtClean="0"/>
              <a:t>científica </a:t>
            </a:r>
            <a:r>
              <a:rPr lang="pt-BR" noProof="0" dirty="0" smtClean="0"/>
              <a:t>do cérebro.  Agora sabemos muito sobre o porque das observações anteriores.  Fisicamente há um cérebro masculino e um cérebro feminino.</a:t>
            </a:r>
          </a:p>
          <a:p>
            <a:endParaRPr lang="pt-BR" noProof="0" dirty="0"/>
          </a:p>
        </p:txBody>
      </p:sp>
      <p:pic>
        <p:nvPicPr>
          <p:cNvPr id="4" name="Picture 3" descr="cerebro-F-e-M3.jpg"/>
          <p:cNvPicPr>
            <a:picLocks noChangeAspect="1"/>
          </p:cNvPicPr>
          <p:nvPr/>
        </p:nvPicPr>
        <p:blipFill>
          <a:blip r:embed="rId2" cstate="print"/>
          <a:stretch>
            <a:fillRect/>
          </a:stretch>
        </p:blipFill>
        <p:spPr>
          <a:xfrm>
            <a:off x="2339752" y="3544213"/>
            <a:ext cx="4320480" cy="2981131"/>
          </a:xfrm>
          <a:prstGeom prst="rect">
            <a:avLst/>
          </a:prstGeom>
        </p:spPr>
      </p:pic>
      <p:sp>
        <p:nvSpPr>
          <p:cNvPr id="5" name="Slide Number Placeholder 4"/>
          <p:cNvSpPr>
            <a:spLocks noGrp="1"/>
          </p:cNvSpPr>
          <p:nvPr>
            <p:ph type="sldNum" sz="quarter" idx="12"/>
          </p:nvPr>
        </p:nvSpPr>
        <p:spPr/>
        <p:txBody>
          <a:bodyPr/>
          <a:lstStyle/>
          <a:p>
            <a:fld id="{64B2D999-5781-44F1-80D2-850D510B5CAB}" type="slidenum">
              <a:rPr lang="pt-BR" smtClean="0"/>
              <a:pPr/>
              <a:t>9</a:t>
            </a:fld>
            <a:endParaRPr lang="pt-BR"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4"/>
            </a:pPr>
            <a:r>
              <a:rPr lang="pt-BR" dirty="0" smtClean="0"/>
              <a:t>Diferenças em Nossa Percepção de Papeis Profissionais.</a:t>
            </a:r>
          </a:p>
          <a:p>
            <a:pPr marL="457200" indent="-457200">
              <a:buAutoNum type="arabicPeriod" startAt="4"/>
            </a:pPr>
            <a:endParaRPr lang="pt-BR" sz="1400" dirty="0" smtClean="0"/>
          </a:p>
          <a:p>
            <a:pPr marL="0" indent="0">
              <a:buNone/>
              <a:tabLst>
                <a:tab pos="365125" algn="l"/>
              </a:tabLst>
            </a:pPr>
            <a:r>
              <a:rPr lang="pt-BR" dirty="0" smtClean="0"/>
              <a:t>Mulheres gravitam para trabalho onde têm um cumprimento social e uma dimensão pessoal. </a:t>
            </a:r>
          </a:p>
          <a:p>
            <a:pPr marL="0" indent="0">
              <a:buNone/>
              <a:tabLst>
                <a:tab pos="365125" algn="l"/>
              </a:tabLst>
            </a:pPr>
            <a:endParaRPr lang="pt-BR" dirty="0" smtClean="0"/>
          </a:p>
          <a:p>
            <a:pPr marL="0" indent="0">
              <a:buNone/>
              <a:tabLst>
                <a:tab pos="365125" algn="l"/>
              </a:tabLst>
            </a:pPr>
            <a:r>
              <a:rPr lang="pt-BR" dirty="0" smtClean="0"/>
              <a:t>Nós </a:t>
            </a:r>
            <a:r>
              <a:rPr lang="pt-BR" dirty="0" smtClean="0"/>
              <a:t>realmente não deveríamos ser surpreendidos assim que os homens e as mulheres gravitam a trabalhos sexo- específicos. </a:t>
            </a:r>
          </a:p>
        </p:txBody>
      </p:sp>
      <p:sp>
        <p:nvSpPr>
          <p:cNvPr id="4" name="Slide Number Placeholder 3"/>
          <p:cNvSpPr>
            <a:spLocks noGrp="1"/>
          </p:cNvSpPr>
          <p:nvPr>
            <p:ph type="sldNum" sz="quarter" idx="12"/>
          </p:nvPr>
        </p:nvSpPr>
        <p:spPr/>
        <p:txBody>
          <a:bodyPr/>
          <a:lstStyle/>
          <a:p>
            <a:fld id="{64B2D999-5781-44F1-80D2-850D510B5CAB}" type="slidenum">
              <a:rPr lang="pt-BR" smtClean="0"/>
              <a:pPr/>
              <a:t>90</a:t>
            </a:fld>
            <a:endParaRPr lang="pt-BR"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4"/>
            </a:pPr>
            <a:r>
              <a:rPr lang="pt-BR" dirty="0" smtClean="0"/>
              <a:t>Diferenças em Nossa Percepção de Papeis Profissionais.</a:t>
            </a:r>
          </a:p>
          <a:p>
            <a:pPr marL="457200" indent="-457200">
              <a:buAutoNum type="arabicPeriod" startAt="4"/>
            </a:pPr>
            <a:endParaRPr lang="pt-BR" sz="1400" dirty="0" smtClean="0"/>
          </a:p>
          <a:p>
            <a:pPr marL="0" indent="0">
              <a:buNone/>
              <a:tabLst>
                <a:tab pos="365125" algn="l"/>
              </a:tabLst>
            </a:pPr>
            <a:r>
              <a:rPr lang="pt-BR" dirty="0" smtClean="0"/>
              <a:t>A motivação de homens e mulheres é diferente ambos em grau e direção. Ha uma diferença inerente entre os homens e mulheres em valores de realização especifica, e o esforço que gasta em sua perseguição. </a:t>
            </a:r>
          </a:p>
          <a:p>
            <a:pPr marL="0" indent="0">
              <a:buNone/>
              <a:tabLst>
                <a:tab pos="365125" algn="l"/>
              </a:tabLst>
            </a:pPr>
            <a:endParaRPr lang="pt-BR" sz="1400" dirty="0" smtClean="0"/>
          </a:p>
          <a:p>
            <a:pPr marL="0" indent="0">
              <a:buNone/>
              <a:tabLst>
                <a:tab pos="365125" algn="l"/>
              </a:tabLst>
            </a:pPr>
            <a:r>
              <a:rPr lang="pt-BR" dirty="0" smtClean="0"/>
              <a:t>Os padrões persistem com mulheres preocupadas com o elemento pessoal de vida - a própria identidade delas, e as relações delas com outros - enquanto os homens são mais preocupados com competição e realização.</a:t>
            </a:r>
          </a:p>
        </p:txBody>
      </p:sp>
      <p:sp>
        <p:nvSpPr>
          <p:cNvPr id="4" name="Slide Number Placeholder 3"/>
          <p:cNvSpPr>
            <a:spLocks noGrp="1"/>
          </p:cNvSpPr>
          <p:nvPr>
            <p:ph type="sldNum" sz="quarter" idx="12"/>
          </p:nvPr>
        </p:nvSpPr>
        <p:spPr/>
        <p:txBody>
          <a:bodyPr/>
          <a:lstStyle/>
          <a:p>
            <a:fld id="{64B2D999-5781-44F1-80D2-850D510B5CAB}" type="slidenum">
              <a:rPr lang="pt-BR" smtClean="0"/>
              <a:pPr/>
              <a:t>91</a:t>
            </a:fld>
            <a:endParaRPr lang="pt-BR"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4"/>
            </a:pPr>
            <a:r>
              <a:rPr lang="pt-BR" dirty="0" smtClean="0"/>
              <a:t>Diferenças em Nossa Percepção de Papeis Profissionais.</a:t>
            </a:r>
          </a:p>
          <a:p>
            <a:pPr marL="457200" indent="-457200">
              <a:buAutoNum type="arabicPeriod" startAt="4"/>
            </a:pPr>
            <a:endParaRPr lang="pt-BR" sz="1400" dirty="0" smtClean="0"/>
          </a:p>
          <a:p>
            <a:pPr marL="0" indent="0">
              <a:buNone/>
              <a:tabLst>
                <a:tab pos="365125" algn="l"/>
              </a:tabLst>
            </a:pPr>
            <a:r>
              <a:rPr lang="pt-BR" dirty="0" smtClean="0"/>
              <a:t>Mulheres tendem a se estimar somente enquanto elas estão estimadas por aqueles que amam e respeitam. </a:t>
            </a:r>
          </a:p>
          <a:p>
            <a:pPr marL="0" indent="0">
              <a:buNone/>
              <a:tabLst>
                <a:tab pos="365125" algn="l"/>
              </a:tabLst>
            </a:pPr>
            <a:endParaRPr lang="pt-BR" sz="1400" dirty="0" smtClean="0"/>
          </a:p>
          <a:p>
            <a:pPr marL="0" indent="0">
              <a:buNone/>
              <a:tabLst>
                <a:tab pos="365125" algn="l"/>
              </a:tabLst>
            </a:pPr>
            <a:r>
              <a:rPr lang="pt-BR" dirty="0" smtClean="0"/>
              <a:t>Em contraste o preconceito do adulto cérebro masculino se expressa em motivação alta, competição, único-propósito, correndo risco, agressão, preocupação com domínio, hierarquia, e a política de poder. </a:t>
            </a:r>
          </a:p>
        </p:txBody>
      </p:sp>
      <p:sp>
        <p:nvSpPr>
          <p:cNvPr id="4" name="Slide Number Placeholder 3"/>
          <p:cNvSpPr>
            <a:spLocks noGrp="1"/>
          </p:cNvSpPr>
          <p:nvPr>
            <p:ph type="sldNum" sz="quarter" idx="12"/>
          </p:nvPr>
        </p:nvSpPr>
        <p:spPr/>
        <p:txBody>
          <a:bodyPr/>
          <a:lstStyle/>
          <a:p>
            <a:fld id="{64B2D999-5781-44F1-80D2-850D510B5CAB}" type="slidenum">
              <a:rPr lang="pt-BR" smtClean="0"/>
              <a:pPr/>
              <a:t>92</a:t>
            </a:fld>
            <a:endParaRPr lang="pt-BR"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4"/>
            </a:pPr>
            <a:r>
              <a:rPr lang="pt-BR" dirty="0" smtClean="0"/>
              <a:t>Diferenças em Nossa Percepção de Papeis Profissionais.</a:t>
            </a:r>
          </a:p>
          <a:p>
            <a:pPr marL="457200" indent="-457200">
              <a:buAutoNum type="arabicPeriod" startAt="4"/>
            </a:pPr>
            <a:endParaRPr lang="pt-BR" sz="1400" dirty="0" smtClean="0"/>
          </a:p>
          <a:p>
            <a:pPr marL="0" indent="0">
              <a:buNone/>
              <a:tabLst>
                <a:tab pos="365125" algn="l"/>
              </a:tabLst>
            </a:pPr>
            <a:r>
              <a:rPr lang="pt-BR" dirty="0" smtClean="0"/>
              <a:t>A perspectiva mais ampla de uma mulher significa que um fracasso especifico no trabalho é menos catastrófico; as mulheres tentam confortar os homens explicando que "não é o fim do mundo" se houve algum retrocesso de carreira. Homens não são tão facilmente convencidos. </a:t>
            </a:r>
          </a:p>
        </p:txBody>
      </p:sp>
      <p:sp>
        <p:nvSpPr>
          <p:cNvPr id="4" name="Slide Number Placeholder 3"/>
          <p:cNvSpPr>
            <a:spLocks noGrp="1"/>
          </p:cNvSpPr>
          <p:nvPr>
            <p:ph type="sldNum" sz="quarter" idx="12"/>
          </p:nvPr>
        </p:nvSpPr>
        <p:spPr/>
        <p:txBody>
          <a:bodyPr/>
          <a:lstStyle/>
          <a:p>
            <a:fld id="{64B2D999-5781-44F1-80D2-850D510B5CAB}" type="slidenum">
              <a:rPr lang="pt-BR" smtClean="0"/>
              <a:pPr/>
              <a:t>93</a:t>
            </a:fld>
            <a:endParaRPr lang="pt-BR"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4"/>
            </a:pPr>
            <a:r>
              <a:rPr lang="pt-BR" dirty="0" smtClean="0"/>
              <a:t>Diferenças em Nossa Percepção de Papeis Profissionais.</a:t>
            </a:r>
          </a:p>
          <a:p>
            <a:pPr marL="457200" indent="-457200">
              <a:buAutoNum type="arabicPeriod" startAt="4"/>
            </a:pPr>
            <a:endParaRPr lang="pt-BR" sz="1400" dirty="0" smtClean="0"/>
          </a:p>
          <a:p>
            <a:pPr marL="0" indent="0">
              <a:buNone/>
              <a:tabLst>
                <a:tab pos="365125" algn="l"/>
              </a:tabLst>
            </a:pPr>
            <a:r>
              <a:rPr lang="pt-BR" dirty="0" smtClean="0"/>
              <a:t>Mulheres que são balconistas são menos prontas de se mudar do que os homens, ou trabalhar horas mais longas, e são menos inclinadas para ver o seu trabalho como o primeiro degrau na escada de promoção. </a:t>
            </a:r>
            <a:br>
              <a:rPr lang="pt-BR" dirty="0" smtClean="0"/>
            </a:br>
            <a:endParaRPr lang="pt-BR" sz="1400" dirty="0" smtClean="0"/>
          </a:p>
          <a:p>
            <a:pPr marL="0" indent="0">
              <a:buNone/>
              <a:tabLst>
                <a:tab pos="365125" algn="l"/>
              </a:tabLst>
            </a:pPr>
            <a:r>
              <a:rPr lang="pt-BR" dirty="0" smtClean="0"/>
              <a:t>Quarenta e quatro por cento falou que elas prefeririam um trabalho de meio período, mais que duas vezes a figura entre balconistas masculinos. Trabalho era importante - mas não como consumadamente importante como era aos homens. </a:t>
            </a:r>
          </a:p>
        </p:txBody>
      </p:sp>
      <p:sp>
        <p:nvSpPr>
          <p:cNvPr id="4" name="Slide Number Placeholder 3"/>
          <p:cNvSpPr>
            <a:spLocks noGrp="1"/>
          </p:cNvSpPr>
          <p:nvPr>
            <p:ph type="sldNum" sz="quarter" idx="12"/>
          </p:nvPr>
        </p:nvSpPr>
        <p:spPr/>
        <p:txBody>
          <a:bodyPr/>
          <a:lstStyle/>
          <a:p>
            <a:fld id="{64B2D999-5781-44F1-80D2-850D510B5CAB}" type="slidenum">
              <a:rPr lang="pt-BR" smtClean="0"/>
              <a:pPr/>
              <a:t>94</a:t>
            </a:fld>
            <a:endParaRPr lang="pt-BR"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4"/>
            </a:pPr>
            <a:r>
              <a:rPr lang="pt-BR" dirty="0" smtClean="0"/>
              <a:t>Diferenças em Nossa Percepção de Papeis Profissionais.</a:t>
            </a:r>
          </a:p>
          <a:p>
            <a:pPr marL="457200" indent="-457200">
              <a:buAutoNum type="arabicPeriod" startAt="4"/>
            </a:pPr>
            <a:endParaRPr lang="pt-BR" sz="1400" dirty="0" smtClean="0"/>
          </a:p>
          <a:p>
            <a:pPr marL="0" indent="0">
              <a:buNone/>
              <a:tabLst>
                <a:tab pos="365125" algn="l"/>
              </a:tabLst>
            </a:pPr>
            <a:r>
              <a:rPr lang="pt-BR" dirty="0" smtClean="0"/>
              <a:t>Para elas, um compromisso máximo de tempo e de energia, que causa o sacrifício de outros interesses, e algo que elas não estão preparadas de fazer. </a:t>
            </a:r>
          </a:p>
          <a:p>
            <a:pPr marL="0" indent="0">
              <a:buNone/>
              <a:tabLst>
                <a:tab pos="365125" algn="l"/>
              </a:tabLst>
            </a:pPr>
            <a:endParaRPr lang="pt-BR" dirty="0" smtClean="0"/>
          </a:p>
          <a:p>
            <a:pPr marL="0" indent="0">
              <a:buNone/>
              <a:tabLst>
                <a:tab pos="365125" algn="l"/>
              </a:tabLst>
            </a:pPr>
            <a:r>
              <a:rPr lang="pt-BR" dirty="0" smtClean="0"/>
              <a:t>Na percepção masculina, sucesso, ambição e dinheiro são todos uma só coisa. Com as mulheres, da mesma maneira que prestigio a trabalho é menos importante, assim, ao certo ponto, é o nível de salário.  </a:t>
            </a:r>
          </a:p>
          <a:p>
            <a:pPr marL="0" indent="0">
              <a:buNone/>
              <a:tabLst>
                <a:tab pos="365125" algn="l"/>
              </a:tabLst>
            </a:pPr>
            <a:endParaRPr lang="pt-BR" dirty="0" smtClean="0"/>
          </a:p>
        </p:txBody>
      </p:sp>
      <p:sp>
        <p:nvSpPr>
          <p:cNvPr id="4" name="Slide Number Placeholder 3"/>
          <p:cNvSpPr>
            <a:spLocks noGrp="1"/>
          </p:cNvSpPr>
          <p:nvPr>
            <p:ph type="sldNum" sz="quarter" idx="12"/>
          </p:nvPr>
        </p:nvSpPr>
        <p:spPr/>
        <p:txBody>
          <a:bodyPr/>
          <a:lstStyle/>
          <a:p>
            <a:fld id="{64B2D999-5781-44F1-80D2-850D510B5CAB}" type="slidenum">
              <a:rPr lang="pt-BR" smtClean="0"/>
              <a:pPr/>
              <a:t>95</a:t>
            </a:fld>
            <a:endParaRPr lang="pt-BR"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4"/>
            </a:pPr>
            <a:r>
              <a:rPr lang="pt-BR" dirty="0" smtClean="0"/>
              <a:t>Diferenças em Nossa Percepção de Papeis Profissionais.</a:t>
            </a:r>
          </a:p>
          <a:p>
            <a:pPr marL="457200" indent="-457200">
              <a:buAutoNum type="arabicPeriod" startAt="4"/>
            </a:pPr>
            <a:endParaRPr lang="pt-BR" sz="1400" dirty="0" smtClean="0"/>
          </a:p>
          <a:p>
            <a:pPr marL="0" indent="0">
              <a:buNone/>
              <a:tabLst>
                <a:tab pos="365125" algn="l"/>
              </a:tabLst>
            </a:pPr>
            <a:r>
              <a:rPr lang="pt-BR" dirty="0" smtClean="0"/>
              <a:t>Poderia ser que as mulheres são pagas menos ate certo ponto, porque assuntos de dinheiro significam menos no esquema de coisas delas? Talvez elas não precisam insistir em ganhar dinheiro, e ser vista ganhando dinheiro, tanto </a:t>
            </a:r>
            <a:r>
              <a:rPr lang="pt-BR" dirty="0" smtClean="0"/>
              <a:t>quanto </a:t>
            </a:r>
            <a:r>
              <a:rPr lang="pt-BR" dirty="0" smtClean="0"/>
              <a:t>seus colegas masculinos. </a:t>
            </a:r>
          </a:p>
          <a:p>
            <a:pPr marL="0" indent="0">
              <a:buNone/>
              <a:tabLst>
                <a:tab pos="365125" algn="l"/>
              </a:tabLst>
            </a:pPr>
            <a:endParaRPr lang="pt-BR" sz="1400" dirty="0" smtClean="0"/>
          </a:p>
          <a:p>
            <a:pPr marL="0" indent="0">
              <a:buNone/>
              <a:tabLst>
                <a:tab pos="365125" algn="l"/>
              </a:tabLst>
            </a:pPr>
            <a:r>
              <a:rPr lang="pt-BR" dirty="0" smtClean="0"/>
              <a:t>Homens farão os sacrifícios mais extraordinários de felicidade pessoal, saúde, tempo, amizades e relações na perseguição e manutenção de poder, estado e sucesso.  Mulheres não vão. </a:t>
            </a:r>
          </a:p>
          <a:p>
            <a:pPr marL="0" indent="0">
              <a:buNone/>
              <a:tabLst>
                <a:tab pos="365125" algn="l"/>
              </a:tabLst>
            </a:pPr>
            <a:endParaRPr lang="pt-BR" dirty="0" smtClean="0"/>
          </a:p>
        </p:txBody>
      </p:sp>
      <p:sp>
        <p:nvSpPr>
          <p:cNvPr id="4" name="Slide Number Placeholder 3"/>
          <p:cNvSpPr>
            <a:spLocks noGrp="1"/>
          </p:cNvSpPr>
          <p:nvPr>
            <p:ph type="sldNum" sz="quarter" idx="12"/>
          </p:nvPr>
        </p:nvSpPr>
        <p:spPr/>
        <p:txBody>
          <a:bodyPr/>
          <a:lstStyle/>
          <a:p>
            <a:fld id="{64B2D999-5781-44F1-80D2-850D510B5CAB}" type="slidenum">
              <a:rPr lang="pt-BR" smtClean="0"/>
              <a:pPr/>
              <a:t>96</a:t>
            </a:fld>
            <a:endParaRPr lang="pt-BR"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4"/>
            </a:pPr>
            <a:r>
              <a:rPr lang="pt-BR" dirty="0" smtClean="0"/>
              <a:t>Diferenças em Nossa Percepção de Papeis Profissionais.</a:t>
            </a:r>
          </a:p>
          <a:p>
            <a:pPr marL="457200" indent="-457200">
              <a:buAutoNum type="arabicPeriod" startAt="4"/>
            </a:pPr>
            <a:endParaRPr lang="pt-BR" sz="1400" dirty="0" smtClean="0"/>
          </a:p>
          <a:p>
            <a:pPr marL="0" indent="0">
              <a:buNone/>
              <a:tabLst>
                <a:tab pos="365125" algn="l"/>
              </a:tabLst>
            </a:pPr>
            <a:r>
              <a:rPr lang="pt-BR" dirty="0" smtClean="0"/>
              <a:t>Há provavelmente só duas maneiras para mudar a desigualdade de mulheres na área de trabalho: </a:t>
            </a:r>
          </a:p>
          <a:p>
            <a:pPr marL="0" indent="0">
              <a:buNone/>
              <a:tabLst>
                <a:tab pos="365125" algn="l"/>
              </a:tabLst>
            </a:pPr>
            <a:endParaRPr lang="pt-BR" sz="1400" dirty="0" smtClean="0"/>
          </a:p>
          <a:p>
            <a:pPr marL="365125" indent="-365125">
              <a:buFont typeface="Wingdings" pitchFamily="2" charset="2"/>
              <a:buChar char="Ø"/>
              <a:tabLst>
                <a:tab pos="365125" algn="l"/>
              </a:tabLst>
            </a:pPr>
            <a:r>
              <a:rPr lang="pt-BR" dirty="0" smtClean="0"/>
              <a:t>O primeiro é para mulheres, na medida em que elas podem, imitar os homens. Isto envolveria um esforço consciente para levar mais riscos, seja mais agressivo, suprima o valor de relações pessoais, adquira uma fascinação com status, política de escritório, competição, e realização, com a negligencia comparativa de saúde, felicidade e bem-estar pessoal. </a:t>
            </a:r>
          </a:p>
        </p:txBody>
      </p:sp>
      <p:sp>
        <p:nvSpPr>
          <p:cNvPr id="4" name="Slide Number Placeholder 3"/>
          <p:cNvSpPr>
            <a:spLocks noGrp="1"/>
          </p:cNvSpPr>
          <p:nvPr>
            <p:ph type="sldNum" sz="quarter" idx="12"/>
          </p:nvPr>
        </p:nvSpPr>
        <p:spPr/>
        <p:txBody>
          <a:bodyPr/>
          <a:lstStyle/>
          <a:p>
            <a:fld id="{64B2D999-5781-44F1-80D2-850D510B5CAB}" type="slidenum">
              <a:rPr lang="pt-BR" smtClean="0"/>
              <a:pPr/>
              <a:t>97</a:t>
            </a:fld>
            <a:endParaRPr lang="pt-BR"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4"/>
            </a:pPr>
            <a:r>
              <a:rPr lang="pt-BR" dirty="0" smtClean="0"/>
              <a:t>Diferenças em Nossa Percepção de Papeis Profissionais.</a:t>
            </a:r>
          </a:p>
          <a:p>
            <a:pPr marL="457200" indent="-457200">
              <a:buAutoNum type="arabicPeriod" startAt="4"/>
            </a:pPr>
            <a:endParaRPr lang="pt-BR" sz="1400" dirty="0" smtClean="0"/>
          </a:p>
          <a:p>
            <a:pPr marL="0" indent="0">
              <a:buNone/>
              <a:tabLst>
                <a:tab pos="365125" algn="l"/>
              </a:tabLst>
            </a:pPr>
            <a:r>
              <a:rPr lang="pt-BR" dirty="0" smtClean="0"/>
              <a:t>Há provavelmente só duas maneiras para mudar a desigualdade de mulheres na área de trabalho: </a:t>
            </a:r>
          </a:p>
          <a:p>
            <a:pPr marL="0" indent="0">
              <a:buNone/>
              <a:tabLst>
                <a:tab pos="365125" algn="l"/>
              </a:tabLst>
            </a:pPr>
            <a:endParaRPr lang="pt-BR" sz="1400" dirty="0" smtClean="0"/>
          </a:p>
          <a:p>
            <a:pPr marL="365125" indent="-365125">
              <a:buFont typeface="Wingdings" pitchFamily="2" charset="2"/>
              <a:buChar char="Ø"/>
              <a:tabLst>
                <a:tab pos="365125" algn="l"/>
              </a:tabLst>
            </a:pPr>
            <a:r>
              <a:rPr lang="pt-BR" dirty="0" smtClean="0"/>
              <a:t>O segundo, </a:t>
            </a:r>
            <a:r>
              <a:rPr lang="pt-BR" dirty="0" smtClean="0"/>
              <a:t>é </a:t>
            </a:r>
            <a:r>
              <a:rPr lang="pt-BR" dirty="0" smtClean="0"/>
              <a:t>um alvo idealista, seria mudar a definição de sucesso convencional, predominantemente masculino, para algo que envolve um mais amplo e mais universal conjunto de realizações. </a:t>
            </a:r>
          </a:p>
        </p:txBody>
      </p:sp>
      <p:sp>
        <p:nvSpPr>
          <p:cNvPr id="4" name="Slide Number Placeholder 3"/>
          <p:cNvSpPr>
            <a:spLocks noGrp="1"/>
          </p:cNvSpPr>
          <p:nvPr>
            <p:ph type="sldNum" sz="quarter" idx="12"/>
          </p:nvPr>
        </p:nvSpPr>
        <p:spPr/>
        <p:txBody>
          <a:bodyPr/>
          <a:lstStyle/>
          <a:p>
            <a:fld id="{64B2D999-5781-44F1-80D2-850D510B5CAB}" type="slidenum">
              <a:rPr lang="pt-BR" smtClean="0"/>
              <a:pPr/>
              <a:t>98</a:t>
            </a:fld>
            <a:endParaRPr lang="pt-BR"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4"/>
            </a:pPr>
            <a:r>
              <a:rPr lang="pt-BR" dirty="0" smtClean="0"/>
              <a:t>Diferenças em Nossa Percepção de Papeis Profissionais.</a:t>
            </a:r>
          </a:p>
          <a:p>
            <a:pPr marL="457200" indent="-457200">
              <a:buAutoNum type="arabicPeriod" startAt="4"/>
            </a:pPr>
            <a:endParaRPr lang="pt-BR" sz="1400" dirty="0" smtClean="0"/>
          </a:p>
          <a:p>
            <a:pPr marL="0" indent="0">
              <a:buNone/>
              <a:tabLst>
                <a:tab pos="365125" algn="l"/>
              </a:tabLst>
            </a:pPr>
            <a:r>
              <a:rPr lang="pt-BR" dirty="0" smtClean="0"/>
              <a:t>Há evidencia para apoiar o sucesso da primeira alternativa, a estratégia de imitar o homem, seja artificial ou inato. Um estudo de vinte e cinco mulheres em posições de administração alta mostrou que tinham uma infância comum como meninas levadas. </a:t>
            </a:r>
          </a:p>
          <a:p>
            <a:pPr marL="0" indent="0">
              <a:buNone/>
              <a:tabLst>
                <a:tab pos="365125" algn="l"/>
              </a:tabLst>
            </a:pPr>
            <a:endParaRPr lang="pt-BR" sz="1400" dirty="0" smtClean="0"/>
          </a:p>
          <a:p>
            <a:pPr marL="0" indent="0">
              <a:buNone/>
              <a:tabLst>
                <a:tab pos="365125" algn="l"/>
              </a:tabLst>
            </a:pPr>
            <a:r>
              <a:rPr lang="pt-BR" dirty="0" smtClean="0"/>
              <a:t>Muitas mulheres que fazem bem no mundo dos homens parecem ter  o cérebro de um homem; também poderia ser que as mulheres que têm sucesso em um mundo masculino são exatamente essas que se comportam como homens "honorários" . </a:t>
            </a:r>
          </a:p>
          <a:p>
            <a:pPr marL="0" indent="0">
              <a:buNone/>
              <a:tabLst>
                <a:tab pos="365125" algn="l"/>
              </a:tabLst>
            </a:pPr>
            <a:endParaRPr lang="pt-BR" dirty="0" smtClean="0"/>
          </a:p>
        </p:txBody>
      </p:sp>
      <p:sp>
        <p:nvSpPr>
          <p:cNvPr id="4" name="Slide Number Placeholder 3"/>
          <p:cNvSpPr>
            <a:spLocks noGrp="1"/>
          </p:cNvSpPr>
          <p:nvPr>
            <p:ph type="sldNum" sz="quarter" idx="12"/>
          </p:nvPr>
        </p:nvSpPr>
        <p:spPr/>
        <p:txBody>
          <a:bodyPr/>
          <a:lstStyle/>
          <a:p>
            <a:fld id="{64B2D999-5781-44F1-80D2-850D510B5CAB}" type="slidenum">
              <a:rPr lang="pt-BR" smtClean="0"/>
              <a:pPr/>
              <a:t>99</a:t>
            </a:fld>
            <a:endParaRPr lang="pt-B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9529</TotalTime>
  <Words>7523</Words>
  <Application>Microsoft Office PowerPoint</Application>
  <PresentationFormat>On-screen Show (4:3)</PresentationFormat>
  <Paragraphs>871</Paragraphs>
  <Slides>119</Slides>
  <Notes>21</Notes>
  <HiddenSlides>0</HiddenSlides>
  <MMClips>0</MMClips>
  <ScaleCrop>false</ScaleCrop>
  <HeadingPairs>
    <vt:vector size="4" baseType="variant">
      <vt:variant>
        <vt:lpstr>Theme</vt:lpstr>
      </vt:variant>
      <vt:variant>
        <vt:i4>1</vt:i4>
      </vt:variant>
      <vt:variant>
        <vt:lpstr>Slide Titles</vt:lpstr>
      </vt:variant>
      <vt:variant>
        <vt:i4>119</vt:i4>
      </vt:variant>
    </vt:vector>
  </HeadingPairs>
  <TitlesOfParts>
    <vt:vector size="120" baseType="lpstr">
      <vt:lpstr>Office Theme</vt:lpstr>
      <vt:lpstr>AS DIFERENÇAS ENTRE AS MULHERES E OS HOMENS</vt:lpstr>
      <vt:lpstr>IMPORTANCIA DE ENTENDER E ACEITAR NOSSAS DIFERENÇAS</vt:lpstr>
      <vt:lpstr>IMPORTANCIA DE ENTENDER E ACEITAR NOSSAS DIFERENÇAS</vt:lpstr>
      <vt:lpstr>FONTES DE INFORMAÇÃO</vt:lpstr>
      <vt:lpstr>FONTES DE INFORMAÇÃO</vt:lpstr>
      <vt:lpstr>AS DIFERENÇAS ENTRE O HOMEM E A MULHER  - OBSERVAVAIS - </vt:lpstr>
      <vt:lpstr>AS DIFERENÇAS ENTRE O HOMEM E A MULHER </vt:lpstr>
      <vt:lpstr>AS DIFERENÇAS ENTRE O HOMEM E A MULHER </vt:lpstr>
      <vt:lpstr>AS DIFERENÇAS ENTRE O HOMEM E A MULHER </vt:lpstr>
      <vt:lpstr>AS DIFERENEAS FISICAS DO CÉREBRO</vt:lpstr>
      <vt:lpstr>AS DIFERENEAS FISICAS DO CÉREBRO</vt:lpstr>
      <vt:lpstr>AS DIFERENEAS FISICAS DO CÉREBRO</vt:lpstr>
      <vt:lpstr>AS DIFERENEAS FISICAS DO CÉREBRO</vt:lpstr>
      <vt:lpstr>AS DIFERENEAS FISICAS DO CÉREBRO</vt:lpstr>
      <vt:lpstr>AS DIFERENEAS FISICAS DO CÉREBRO</vt:lpstr>
      <vt:lpstr>AS DIFERENEAS FISICAS DO CÉREBRO</vt:lpstr>
      <vt:lpstr>AS DIFERENEAS FISICAS DO CÉREBRO</vt:lpstr>
      <vt:lpstr>AS DIFERENEAS FISICAS DO CÉREBRO</vt:lpstr>
      <vt:lpstr>AS DIFERENEAS FISICAS DO CÉREBRO</vt:lpstr>
      <vt:lpstr>AS DIFERENEAS FISICAS DO CÉREBRO</vt:lpstr>
      <vt:lpstr>AS DIFERENEAS FISICAS DO CÉREBRO</vt:lpstr>
      <vt:lpstr>AS DIFERENEAS FISICAS DO CÉREBRO</vt:lpstr>
      <vt:lpstr>AS DIFERENEAS FISICAS DO CÉREBRO</vt:lpstr>
      <vt:lpstr>AS DIFERENEAS FISICAS DO CÉREBRO</vt:lpstr>
      <vt:lpstr>AS DIFERENEAS FISICAS DO CÉREBRO</vt:lpstr>
      <vt:lpstr>AS DIFERENEAS FISICAS DO CÉREBRO</vt:lpstr>
      <vt:lpstr>AS DIFERENEAS FISICAS DO CÉREBRO</vt:lpstr>
      <vt:lpstr>AS DIFERENEAS FISICAS DO CÉREBRO</vt:lpstr>
      <vt:lpstr>AS DIFERENEAS FISICAS DO CÉREBRO</vt:lpstr>
      <vt:lpstr>AS DIFERENEAS FISICAS DO CÉREBRO</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A ÚLTIMA PALAVRA - NOSSOS HORMONIOS </vt:lpstr>
      <vt:lpstr>A ÚLTIMA PALAVRA - NOSSOS HORMONIOS </vt:lpstr>
      <vt:lpstr>RESUMO</vt:lpstr>
      <vt:lpstr>RESUMO</vt:lpstr>
      <vt:lpstr>Slide 116</vt:lpstr>
      <vt:lpstr>Slide 117</vt:lpstr>
      <vt:lpstr>AS DIFERENEAS FISICAS DO CÉREBRO</vt:lpstr>
      <vt:lpstr>AS DIFERENEAS FISICAS DO CÉREBRO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 DIFERENÇAS ENTRE AS MULHERES E OS HOMENS</dc:title>
  <dc:creator>Owner</dc:creator>
  <cp:lastModifiedBy>Dan</cp:lastModifiedBy>
  <cp:revision>10</cp:revision>
  <dcterms:created xsi:type="dcterms:W3CDTF">2014-03-11T16:01:08Z</dcterms:created>
  <dcterms:modified xsi:type="dcterms:W3CDTF">2017-01-24T13:13:25Z</dcterms:modified>
</cp:coreProperties>
</file>